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6858000" cx="12192000"/>
  <p:notesSz cx="6858000" cy="12192000"/>
  <p:embeddedFontLst>
    <p:embeddedFont>
      <p:font typeface="Montserrat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7" roundtripDataSignature="AMtx7mjyh2qRuaabOj55vt+68/n4RD67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7.xml"/><Relationship Id="rId33" Type="http://schemas.openxmlformats.org/officeDocument/2006/relationships/font" Target="fonts/OpenSans-regular.fntdata"/><Relationship Id="rId10" Type="http://schemas.openxmlformats.org/officeDocument/2006/relationships/slide" Target="slides/slide6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9.xml"/><Relationship Id="rId35" Type="http://schemas.openxmlformats.org/officeDocument/2006/relationships/font" Target="fonts/OpenSans-italic.fntdata"/><Relationship Id="rId12" Type="http://schemas.openxmlformats.org/officeDocument/2006/relationships/slide" Target="slides/slide8.xml"/><Relationship Id="rId34" Type="http://schemas.openxmlformats.org/officeDocument/2006/relationships/font" Target="fonts/OpenSans-bold.fntdata"/><Relationship Id="rId15" Type="http://schemas.openxmlformats.org/officeDocument/2006/relationships/slide" Target="slides/slide11.xml"/><Relationship Id="rId37" Type="http://customschemas.google.com/relationships/presentationmetadata" Target="metadata"/><Relationship Id="rId14" Type="http://schemas.openxmlformats.org/officeDocument/2006/relationships/slide" Target="slides/slide10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jpg>
</file>

<file path=ppt/media/image114.jpg>
</file>

<file path=ppt/media/image115.jpg>
</file>

<file path=ppt/media/image116.jpg>
</file>

<file path=ppt/media/image117.png>
</file>

<file path=ppt/media/image118.png>
</file>

<file path=ppt/media/image119.png>
</file>

<file path=ppt/media/image12.png>
</file>

<file path=ppt/media/image121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jpg>
</file>

<file path=ppt/media/image142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8.png>
</file>

<file path=ppt/media/image179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2.png>
</file>

<file path=ppt/media/image20.png>
</file>

<file path=ppt/media/image200.png>
</file>

<file path=ppt/media/image201.png>
</file>

<file path=ppt/media/image202.jpg>
</file>

<file path=ppt/media/image203.png>
</file>

<file path=ppt/media/image204.png>
</file>

<file path=ppt/media/image205.jpg>
</file>

<file path=ppt/media/image206.png>
</file>

<file path=ppt/media/image207.png>
</file>

<file path=ppt/media/image209.png>
</file>

<file path=ppt/media/image21.png>
</file>

<file path=ppt/media/image212.png>
</file>

<file path=ppt/media/image213.png>
</file>

<file path=ppt/media/image214.png>
</file>

<file path=ppt/media/image215.png>
</file>

<file path=ppt/media/image216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jp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5.png>
</file>

<file path=ppt/media/image266.png>
</file>

<file path=ppt/media/image267.png>
</file>

<file path=ppt/media/image268.png>
</file>

<file path=ppt/media/image269.png>
</file>

<file path=ppt/media/image27.png>
</file>

<file path=ppt/media/image271.png>
</file>

<file path=ppt/media/image272.png>
</file>

<file path=ppt/media/image273.png>
</file>

<file path=ppt/media/image274.png>
</file>

<file path=ppt/media/image275.png>
</file>

<file path=ppt/media/image276.png>
</file>

<file path=ppt/media/image277.png>
</file>

<file path=ppt/media/image279.png>
</file>

<file path=ppt/media/image28.png>
</file>

<file path=ppt/media/image280.png>
</file>

<file path=ppt/media/image281.png>
</file>

<file path=ppt/media/image282.png>
</file>

<file path=ppt/media/image283.png>
</file>

<file path=ppt/media/image285.png>
</file>

<file path=ppt/media/image286.png>
</file>

<file path=ppt/media/image287.png>
</file>

<file path=ppt/media/image288.png>
</file>

<file path=ppt/media/image289.png>
</file>

<file path=ppt/media/image29.png>
</file>

<file path=ppt/media/image290.png>
</file>

<file path=ppt/media/image291.png>
</file>

<file path=ppt/media/image292.png>
</file>

<file path=ppt/media/image293.png>
</file>

<file path=ppt/media/image294.png>
</file>

<file path=ppt/media/image295.png>
</file>

<file path=ppt/media/image296.png>
</file>

<file path=ppt/media/image298.png>
</file>

<file path=ppt/media/image3.png>
</file>

<file path=ppt/media/image30.png>
</file>

<file path=ppt/media/image300.png>
</file>

<file path=ppt/media/image301.png>
</file>

<file path=ppt/media/image302.png>
</file>

<file path=ppt/media/image303.png>
</file>

<file path=ppt/media/image305.png>
</file>

<file path=ppt/media/image306.png>
</file>

<file path=ppt/media/image308.png>
</file>

<file path=ppt/media/image309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3.png>
</file>

<file path=ppt/media/image65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3.png>
</file>

<file path=ppt/media/image84.png>
</file>

<file path=ppt/media/image85.png>
</file>

<file path=ppt/media/image86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7df3d5844a6224d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7df3d5844a6224d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57df3d5844a6224d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57df3d5844a6224d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57df3d5844a6224d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57df3d5844a6224d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7" name="Google Shape;337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57df3d5844a6224d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57df3d5844a6224d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57df3d5844a6224d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3" name="Google Shape;393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57df3d5844a6224d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57df3d5844a6224d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g57df3d5844a6224d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7df3d5844a6224d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7df3d5844a6224d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57df3d5844a6224d_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57df3d5844a6224d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57df3d5844a6224d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g57df3d5844a6224d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" name="Google Shape;46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2" name="Google Shape;462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5" name="Google Shape;50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6" name="Google Shape;506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" name="Google Shape;3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" name="Google Shape;3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1" name="Google Shape;55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2" name="Google Shape;552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4" name="Google Shape;584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3" name="Google Shape;633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4" name="Google Shape;634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5" name="Google Shape;66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6" name="Google Shape;666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1" name="Google Shape;711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2" name="Google Shape;712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" name="Google Shape;5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4" name="Google Shape;24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57df3d5844a6224d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57df3d5844a6224d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57df3d5844a6224d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7df3d5844a6224d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57df3d5844a6224d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g57df3d5844a6224d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16.png"/><Relationship Id="rId5" Type="http://schemas.openxmlformats.org/officeDocument/2006/relationships/image" Target="../media/image11.png"/><Relationship Id="rId6" Type="http://schemas.openxmlformats.org/officeDocument/2006/relationships/image" Target="../media/image9.png"/><Relationship Id="rId7" Type="http://schemas.openxmlformats.org/officeDocument/2006/relationships/image" Target="../media/image3.png"/><Relationship Id="rId8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4.jpg"/></Relationships>
</file>

<file path=ppt/slides/_rels/slide12.xml.rels><?xml version="1.0" encoding="UTF-8" standalone="yes"?><Relationships xmlns="http://schemas.openxmlformats.org/package/2006/relationships"><Relationship Id="rId20" Type="http://schemas.openxmlformats.org/officeDocument/2006/relationships/image" Target="../media/image135.png"/><Relationship Id="rId11" Type="http://schemas.openxmlformats.org/officeDocument/2006/relationships/image" Target="../media/image125.png"/><Relationship Id="rId22" Type="http://schemas.openxmlformats.org/officeDocument/2006/relationships/image" Target="../media/image138.png"/><Relationship Id="rId10" Type="http://schemas.openxmlformats.org/officeDocument/2006/relationships/image" Target="../media/image123.png"/><Relationship Id="rId21" Type="http://schemas.openxmlformats.org/officeDocument/2006/relationships/image" Target="../media/image136.png"/><Relationship Id="rId13" Type="http://schemas.openxmlformats.org/officeDocument/2006/relationships/image" Target="../media/image130.png"/><Relationship Id="rId24" Type="http://schemas.openxmlformats.org/officeDocument/2006/relationships/image" Target="../media/image156.png"/><Relationship Id="rId12" Type="http://schemas.openxmlformats.org/officeDocument/2006/relationships/image" Target="../media/image126.png"/><Relationship Id="rId23" Type="http://schemas.openxmlformats.org/officeDocument/2006/relationships/image" Target="../media/image13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08.png"/><Relationship Id="rId9" Type="http://schemas.openxmlformats.org/officeDocument/2006/relationships/image" Target="../media/image124.png"/><Relationship Id="rId15" Type="http://schemas.openxmlformats.org/officeDocument/2006/relationships/image" Target="../media/image127.png"/><Relationship Id="rId14" Type="http://schemas.openxmlformats.org/officeDocument/2006/relationships/image" Target="../media/image128.png"/><Relationship Id="rId17" Type="http://schemas.openxmlformats.org/officeDocument/2006/relationships/image" Target="../media/image137.png"/><Relationship Id="rId16" Type="http://schemas.openxmlformats.org/officeDocument/2006/relationships/image" Target="../media/image132.png"/><Relationship Id="rId5" Type="http://schemas.openxmlformats.org/officeDocument/2006/relationships/image" Target="../media/image111.png"/><Relationship Id="rId19" Type="http://schemas.openxmlformats.org/officeDocument/2006/relationships/image" Target="../media/image134.png"/><Relationship Id="rId6" Type="http://schemas.openxmlformats.org/officeDocument/2006/relationships/image" Target="../media/image117.png"/><Relationship Id="rId18" Type="http://schemas.openxmlformats.org/officeDocument/2006/relationships/image" Target="../media/image131.png"/><Relationship Id="rId7" Type="http://schemas.openxmlformats.org/officeDocument/2006/relationships/image" Target="../media/image118.png"/><Relationship Id="rId8" Type="http://schemas.openxmlformats.org/officeDocument/2006/relationships/image" Target="../media/image13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1.jpg"/></Relationships>
</file>

<file path=ppt/slides/_rels/slide14.xml.rels><?xml version="1.0" encoding="UTF-8" standalone="yes"?><Relationships xmlns="http://schemas.openxmlformats.org/package/2006/relationships"><Relationship Id="rId20" Type="http://schemas.openxmlformats.org/officeDocument/2006/relationships/image" Target="../media/image155.png"/><Relationship Id="rId22" Type="http://schemas.openxmlformats.org/officeDocument/2006/relationships/image" Target="../media/image159.png"/><Relationship Id="rId21" Type="http://schemas.openxmlformats.org/officeDocument/2006/relationships/image" Target="../media/image160.png"/><Relationship Id="rId24" Type="http://schemas.openxmlformats.org/officeDocument/2006/relationships/image" Target="../media/image163.png"/><Relationship Id="rId23" Type="http://schemas.openxmlformats.org/officeDocument/2006/relationships/image" Target="../media/image16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0.png"/><Relationship Id="rId4" Type="http://schemas.openxmlformats.org/officeDocument/2006/relationships/image" Target="../media/image153.png"/><Relationship Id="rId9" Type="http://schemas.openxmlformats.org/officeDocument/2006/relationships/image" Target="../media/image59.png"/><Relationship Id="rId26" Type="http://schemas.openxmlformats.org/officeDocument/2006/relationships/image" Target="../media/image162.png"/><Relationship Id="rId25" Type="http://schemas.openxmlformats.org/officeDocument/2006/relationships/image" Target="../media/image164.png"/><Relationship Id="rId28" Type="http://schemas.openxmlformats.org/officeDocument/2006/relationships/image" Target="../media/image166.png"/><Relationship Id="rId27" Type="http://schemas.openxmlformats.org/officeDocument/2006/relationships/image" Target="../media/image167.png"/><Relationship Id="rId5" Type="http://schemas.openxmlformats.org/officeDocument/2006/relationships/image" Target="../media/image150.png"/><Relationship Id="rId6" Type="http://schemas.openxmlformats.org/officeDocument/2006/relationships/image" Target="../media/image146.png"/><Relationship Id="rId29" Type="http://schemas.openxmlformats.org/officeDocument/2006/relationships/image" Target="../media/image169.png"/><Relationship Id="rId7" Type="http://schemas.openxmlformats.org/officeDocument/2006/relationships/image" Target="../media/image142.png"/><Relationship Id="rId8" Type="http://schemas.openxmlformats.org/officeDocument/2006/relationships/image" Target="../media/image144.png"/><Relationship Id="rId11" Type="http://schemas.openxmlformats.org/officeDocument/2006/relationships/image" Target="../media/image149.png"/><Relationship Id="rId10" Type="http://schemas.openxmlformats.org/officeDocument/2006/relationships/image" Target="../media/image145.png"/><Relationship Id="rId13" Type="http://schemas.openxmlformats.org/officeDocument/2006/relationships/image" Target="../media/image148.png"/><Relationship Id="rId12" Type="http://schemas.openxmlformats.org/officeDocument/2006/relationships/image" Target="../media/image161.png"/><Relationship Id="rId15" Type="http://schemas.openxmlformats.org/officeDocument/2006/relationships/image" Target="../media/image151.png"/><Relationship Id="rId14" Type="http://schemas.openxmlformats.org/officeDocument/2006/relationships/image" Target="../media/image147.png"/><Relationship Id="rId17" Type="http://schemas.openxmlformats.org/officeDocument/2006/relationships/image" Target="../media/image102.png"/><Relationship Id="rId16" Type="http://schemas.openxmlformats.org/officeDocument/2006/relationships/image" Target="../media/image154.png"/><Relationship Id="rId19" Type="http://schemas.openxmlformats.org/officeDocument/2006/relationships/image" Target="../media/image158.png"/><Relationship Id="rId18" Type="http://schemas.openxmlformats.org/officeDocument/2006/relationships/image" Target="../media/image15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5.jpg"/></Relationships>
</file>

<file path=ppt/slides/_rels/slide18.xml.rels><?xml version="1.0" encoding="UTF-8" standalone="yes"?><Relationships xmlns="http://schemas.openxmlformats.org/package/2006/relationships"><Relationship Id="rId20" Type="http://schemas.openxmlformats.org/officeDocument/2006/relationships/image" Target="../media/image185.png"/><Relationship Id="rId22" Type="http://schemas.openxmlformats.org/officeDocument/2006/relationships/image" Target="../media/image188.png"/><Relationship Id="rId21" Type="http://schemas.openxmlformats.org/officeDocument/2006/relationships/image" Target="../media/image195.png"/><Relationship Id="rId23" Type="http://schemas.openxmlformats.org/officeDocument/2006/relationships/image" Target="../media/image18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2.png"/><Relationship Id="rId4" Type="http://schemas.openxmlformats.org/officeDocument/2006/relationships/image" Target="../media/image168.png"/><Relationship Id="rId9" Type="http://schemas.openxmlformats.org/officeDocument/2006/relationships/image" Target="../media/image174.png"/><Relationship Id="rId5" Type="http://schemas.openxmlformats.org/officeDocument/2006/relationships/image" Target="../media/image170.png"/><Relationship Id="rId6" Type="http://schemas.openxmlformats.org/officeDocument/2006/relationships/image" Target="../media/image173.png"/><Relationship Id="rId7" Type="http://schemas.openxmlformats.org/officeDocument/2006/relationships/image" Target="../media/image178.png"/><Relationship Id="rId8" Type="http://schemas.openxmlformats.org/officeDocument/2006/relationships/image" Target="../media/image176.png"/><Relationship Id="rId11" Type="http://schemas.openxmlformats.org/officeDocument/2006/relationships/image" Target="../media/image179.png"/><Relationship Id="rId10" Type="http://schemas.openxmlformats.org/officeDocument/2006/relationships/image" Target="../media/image175.png"/><Relationship Id="rId13" Type="http://schemas.openxmlformats.org/officeDocument/2006/relationships/image" Target="../media/image192.png"/><Relationship Id="rId12" Type="http://schemas.openxmlformats.org/officeDocument/2006/relationships/image" Target="../media/image171.png"/><Relationship Id="rId15" Type="http://schemas.openxmlformats.org/officeDocument/2006/relationships/image" Target="../media/image181.png"/><Relationship Id="rId14" Type="http://schemas.openxmlformats.org/officeDocument/2006/relationships/image" Target="../media/image182.png"/><Relationship Id="rId17" Type="http://schemas.openxmlformats.org/officeDocument/2006/relationships/image" Target="../media/image183.png"/><Relationship Id="rId16" Type="http://schemas.openxmlformats.org/officeDocument/2006/relationships/image" Target="../media/image180.png"/><Relationship Id="rId19" Type="http://schemas.openxmlformats.org/officeDocument/2006/relationships/image" Target="../media/image184.png"/><Relationship Id="rId18" Type="http://schemas.openxmlformats.org/officeDocument/2006/relationships/image" Target="../media/image245.png"/></Relationships>
</file>

<file path=ppt/slides/_rels/slide19.xml.rels><?xml version="1.0" encoding="UTF-8" standalone="yes"?><Relationships xmlns="http://schemas.openxmlformats.org/package/2006/relationships"><Relationship Id="rId20" Type="http://schemas.openxmlformats.org/officeDocument/2006/relationships/image" Target="../media/image213.png"/><Relationship Id="rId22" Type="http://schemas.openxmlformats.org/officeDocument/2006/relationships/image" Target="../media/image221.png"/><Relationship Id="rId21" Type="http://schemas.openxmlformats.org/officeDocument/2006/relationships/image" Target="../media/image2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187.png"/><Relationship Id="rId9" Type="http://schemas.openxmlformats.org/officeDocument/2006/relationships/image" Target="../media/image189.png"/><Relationship Id="rId5" Type="http://schemas.openxmlformats.org/officeDocument/2006/relationships/image" Target="../media/image206.png"/><Relationship Id="rId6" Type="http://schemas.openxmlformats.org/officeDocument/2006/relationships/image" Target="../media/image190.png"/><Relationship Id="rId7" Type="http://schemas.openxmlformats.org/officeDocument/2006/relationships/image" Target="../media/image194.png"/><Relationship Id="rId8" Type="http://schemas.openxmlformats.org/officeDocument/2006/relationships/image" Target="../media/image191.png"/><Relationship Id="rId11" Type="http://schemas.openxmlformats.org/officeDocument/2006/relationships/image" Target="../media/image197.png"/><Relationship Id="rId10" Type="http://schemas.openxmlformats.org/officeDocument/2006/relationships/image" Target="../media/image193.png"/><Relationship Id="rId13" Type="http://schemas.openxmlformats.org/officeDocument/2006/relationships/image" Target="../media/image198.png"/><Relationship Id="rId12" Type="http://schemas.openxmlformats.org/officeDocument/2006/relationships/image" Target="../media/image196.png"/><Relationship Id="rId15" Type="http://schemas.openxmlformats.org/officeDocument/2006/relationships/image" Target="../media/image201.png"/><Relationship Id="rId14" Type="http://schemas.openxmlformats.org/officeDocument/2006/relationships/image" Target="../media/image200.png"/><Relationship Id="rId17" Type="http://schemas.openxmlformats.org/officeDocument/2006/relationships/image" Target="../media/image207.png"/><Relationship Id="rId16" Type="http://schemas.openxmlformats.org/officeDocument/2006/relationships/image" Target="../media/image203.png"/><Relationship Id="rId19" Type="http://schemas.openxmlformats.org/officeDocument/2006/relationships/image" Target="../media/image209.png"/><Relationship Id="rId18" Type="http://schemas.openxmlformats.org/officeDocument/2006/relationships/image" Target="../media/image20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Relationship Id="rId4" Type="http://schemas.openxmlformats.org/officeDocument/2006/relationships/image" Target="../media/image8.png"/><Relationship Id="rId11" Type="http://schemas.openxmlformats.org/officeDocument/2006/relationships/image" Target="../media/image1.png"/><Relationship Id="rId10" Type="http://schemas.openxmlformats.org/officeDocument/2006/relationships/image" Target="../media/image14.png"/><Relationship Id="rId9" Type="http://schemas.openxmlformats.org/officeDocument/2006/relationships/image" Target="../media/image17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6.png"/><Relationship Id="rId8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image" Target="../media/image54.png"/><Relationship Id="rId9" Type="http://schemas.openxmlformats.org/officeDocument/2006/relationships/image" Target="../media/image215.png"/><Relationship Id="rId5" Type="http://schemas.openxmlformats.org/officeDocument/2006/relationships/image" Target="../media/image214.png"/><Relationship Id="rId6" Type="http://schemas.openxmlformats.org/officeDocument/2006/relationships/image" Target="../media/image219.png"/><Relationship Id="rId7" Type="http://schemas.openxmlformats.org/officeDocument/2006/relationships/image" Target="../media/image216.png"/><Relationship Id="rId8" Type="http://schemas.openxmlformats.org/officeDocument/2006/relationships/image" Target="../media/image218.png"/><Relationship Id="rId11" Type="http://schemas.openxmlformats.org/officeDocument/2006/relationships/image" Target="../media/image222.png"/><Relationship Id="rId10" Type="http://schemas.openxmlformats.org/officeDocument/2006/relationships/image" Target="../media/image220.png"/><Relationship Id="rId13" Type="http://schemas.openxmlformats.org/officeDocument/2006/relationships/image" Target="../media/image227.png"/><Relationship Id="rId12" Type="http://schemas.openxmlformats.org/officeDocument/2006/relationships/image" Target="../media/image224.png"/><Relationship Id="rId15" Type="http://schemas.openxmlformats.org/officeDocument/2006/relationships/image" Target="../media/image221.png"/><Relationship Id="rId14" Type="http://schemas.openxmlformats.org/officeDocument/2006/relationships/image" Target="../media/image225.png"/></Relationships>
</file>

<file path=ppt/slides/_rels/slide21.xml.rels><?xml version="1.0" encoding="UTF-8" standalone="yes"?><Relationships xmlns="http://schemas.openxmlformats.org/package/2006/relationships"><Relationship Id="rId20" Type="http://schemas.openxmlformats.org/officeDocument/2006/relationships/image" Target="../media/image239.png"/><Relationship Id="rId22" Type="http://schemas.openxmlformats.org/officeDocument/2006/relationships/image" Target="../media/image242.png"/><Relationship Id="rId21" Type="http://schemas.openxmlformats.org/officeDocument/2006/relationships/image" Target="../media/image244.png"/><Relationship Id="rId24" Type="http://schemas.openxmlformats.org/officeDocument/2006/relationships/image" Target="../media/image221.png"/><Relationship Id="rId23" Type="http://schemas.openxmlformats.org/officeDocument/2006/relationships/image" Target="../media/image24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54.png"/><Relationship Id="rId9" Type="http://schemas.openxmlformats.org/officeDocument/2006/relationships/image" Target="../media/image238.png"/><Relationship Id="rId5" Type="http://schemas.openxmlformats.org/officeDocument/2006/relationships/image" Target="../media/image226.png"/><Relationship Id="rId6" Type="http://schemas.openxmlformats.org/officeDocument/2006/relationships/image" Target="../media/image228.png"/><Relationship Id="rId7" Type="http://schemas.openxmlformats.org/officeDocument/2006/relationships/image" Target="../media/image229.png"/><Relationship Id="rId8" Type="http://schemas.openxmlformats.org/officeDocument/2006/relationships/image" Target="../media/image230.png"/><Relationship Id="rId11" Type="http://schemas.openxmlformats.org/officeDocument/2006/relationships/image" Target="../media/image234.png"/><Relationship Id="rId10" Type="http://schemas.openxmlformats.org/officeDocument/2006/relationships/image" Target="../media/image233.png"/><Relationship Id="rId13" Type="http://schemas.openxmlformats.org/officeDocument/2006/relationships/image" Target="../media/image231.png"/><Relationship Id="rId12" Type="http://schemas.openxmlformats.org/officeDocument/2006/relationships/image" Target="../media/image232.png"/><Relationship Id="rId15" Type="http://schemas.openxmlformats.org/officeDocument/2006/relationships/image" Target="../media/image235.png"/><Relationship Id="rId14" Type="http://schemas.openxmlformats.org/officeDocument/2006/relationships/image" Target="../media/image237.png"/><Relationship Id="rId17" Type="http://schemas.openxmlformats.org/officeDocument/2006/relationships/image" Target="../media/image240.png"/><Relationship Id="rId16" Type="http://schemas.openxmlformats.org/officeDocument/2006/relationships/image" Target="../media/image241.png"/><Relationship Id="rId19" Type="http://schemas.openxmlformats.org/officeDocument/2006/relationships/image" Target="../media/image236.png"/><Relationship Id="rId18" Type="http://schemas.openxmlformats.org/officeDocument/2006/relationships/image" Target="../media/image24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54.png"/><Relationship Id="rId9" Type="http://schemas.openxmlformats.org/officeDocument/2006/relationships/image" Target="../media/image251.png"/><Relationship Id="rId5" Type="http://schemas.openxmlformats.org/officeDocument/2006/relationships/image" Target="../media/image249.png"/><Relationship Id="rId6" Type="http://schemas.openxmlformats.org/officeDocument/2006/relationships/image" Target="../media/image250.png"/><Relationship Id="rId7" Type="http://schemas.openxmlformats.org/officeDocument/2006/relationships/image" Target="../media/image253.png"/><Relationship Id="rId8" Type="http://schemas.openxmlformats.org/officeDocument/2006/relationships/image" Target="../media/image248.png"/><Relationship Id="rId11" Type="http://schemas.openxmlformats.org/officeDocument/2006/relationships/image" Target="../media/image260.png"/><Relationship Id="rId10" Type="http://schemas.openxmlformats.org/officeDocument/2006/relationships/image" Target="../media/image252.png"/><Relationship Id="rId13" Type="http://schemas.openxmlformats.org/officeDocument/2006/relationships/image" Target="../media/image257.png"/><Relationship Id="rId12" Type="http://schemas.openxmlformats.org/officeDocument/2006/relationships/image" Target="../media/image258.png"/><Relationship Id="rId15" Type="http://schemas.openxmlformats.org/officeDocument/2006/relationships/image" Target="../media/image254.png"/><Relationship Id="rId14" Type="http://schemas.openxmlformats.org/officeDocument/2006/relationships/image" Target="../media/image256.png"/><Relationship Id="rId17" Type="http://schemas.openxmlformats.org/officeDocument/2006/relationships/image" Target="../media/image259.png"/><Relationship Id="rId16" Type="http://schemas.openxmlformats.org/officeDocument/2006/relationships/image" Target="../media/image255.png"/></Relationships>
</file>

<file path=ppt/slides/_rels/slide23.xml.rels><?xml version="1.0" encoding="UTF-8" standalone="yes"?><Relationships xmlns="http://schemas.openxmlformats.org/package/2006/relationships"><Relationship Id="rId20" Type="http://schemas.openxmlformats.org/officeDocument/2006/relationships/image" Target="../media/image282.png"/><Relationship Id="rId22" Type="http://schemas.openxmlformats.org/officeDocument/2006/relationships/image" Target="../media/image286.png"/><Relationship Id="rId21" Type="http://schemas.openxmlformats.org/officeDocument/2006/relationships/image" Target="../media/image281.png"/><Relationship Id="rId23" Type="http://schemas.openxmlformats.org/officeDocument/2006/relationships/image" Target="../media/image10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2.png"/><Relationship Id="rId4" Type="http://schemas.openxmlformats.org/officeDocument/2006/relationships/image" Target="../media/image54.png"/><Relationship Id="rId9" Type="http://schemas.openxmlformats.org/officeDocument/2006/relationships/image" Target="../media/image246.png"/><Relationship Id="rId5" Type="http://schemas.openxmlformats.org/officeDocument/2006/relationships/image" Target="../media/image262.png"/><Relationship Id="rId6" Type="http://schemas.openxmlformats.org/officeDocument/2006/relationships/image" Target="../media/image261.png"/><Relationship Id="rId7" Type="http://schemas.openxmlformats.org/officeDocument/2006/relationships/image" Target="../media/image266.png"/><Relationship Id="rId8" Type="http://schemas.openxmlformats.org/officeDocument/2006/relationships/image" Target="../media/image267.png"/><Relationship Id="rId11" Type="http://schemas.openxmlformats.org/officeDocument/2006/relationships/image" Target="../media/image265.png"/><Relationship Id="rId10" Type="http://schemas.openxmlformats.org/officeDocument/2006/relationships/image" Target="../media/image271.png"/><Relationship Id="rId13" Type="http://schemas.openxmlformats.org/officeDocument/2006/relationships/image" Target="../media/image268.png"/><Relationship Id="rId12" Type="http://schemas.openxmlformats.org/officeDocument/2006/relationships/image" Target="../media/image269.png"/><Relationship Id="rId15" Type="http://schemas.openxmlformats.org/officeDocument/2006/relationships/image" Target="../media/image275.png"/><Relationship Id="rId14" Type="http://schemas.openxmlformats.org/officeDocument/2006/relationships/image" Target="../media/image272.png"/><Relationship Id="rId17" Type="http://schemas.openxmlformats.org/officeDocument/2006/relationships/image" Target="../media/image273.png"/><Relationship Id="rId16" Type="http://schemas.openxmlformats.org/officeDocument/2006/relationships/image" Target="../media/image274.png"/><Relationship Id="rId19" Type="http://schemas.openxmlformats.org/officeDocument/2006/relationships/image" Target="../media/image276.png"/><Relationship Id="rId18" Type="http://schemas.openxmlformats.org/officeDocument/2006/relationships/image" Target="../media/image277.png"/></Relationships>
</file>

<file path=ppt/slides/_rels/slide24.xml.rels><?xml version="1.0" encoding="UTF-8" standalone="yes"?><Relationships xmlns="http://schemas.openxmlformats.org/package/2006/relationships"><Relationship Id="rId20" Type="http://schemas.openxmlformats.org/officeDocument/2006/relationships/image" Target="../media/image308.png"/><Relationship Id="rId22" Type="http://schemas.openxmlformats.org/officeDocument/2006/relationships/image" Target="../media/image296.png"/><Relationship Id="rId21" Type="http://schemas.openxmlformats.org/officeDocument/2006/relationships/image" Target="../media/image301.png"/><Relationship Id="rId24" Type="http://schemas.openxmlformats.org/officeDocument/2006/relationships/image" Target="../media/image302.png"/><Relationship Id="rId23" Type="http://schemas.openxmlformats.org/officeDocument/2006/relationships/image" Target="../media/image30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Relationship Id="rId4" Type="http://schemas.openxmlformats.org/officeDocument/2006/relationships/image" Target="../media/image54.png"/><Relationship Id="rId9" Type="http://schemas.openxmlformats.org/officeDocument/2006/relationships/image" Target="../media/image288.png"/><Relationship Id="rId26" Type="http://schemas.openxmlformats.org/officeDocument/2006/relationships/image" Target="../media/image303.png"/><Relationship Id="rId25" Type="http://schemas.openxmlformats.org/officeDocument/2006/relationships/image" Target="../media/image305.png"/><Relationship Id="rId28" Type="http://schemas.openxmlformats.org/officeDocument/2006/relationships/image" Target="../media/image309.png"/><Relationship Id="rId27" Type="http://schemas.openxmlformats.org/officeDocument/2006/relationships/image" Target="../media/image186.png"/><Relationship Id="rId5" Type="http://schemas.openxmlformats.org/officeDocument/2006/relationships/image" Target="../media/image280.png"/><Relationship Id="rId6" Type="http://schemas.openxmlformats.org/officeDocument/2006/relationships/image" Target="../media/image279.png"/><Relationship Id="rId29" Type="http://schemas.openxmlformats.org/officeDocument/2006/relationships/image" Target="../media/image306.png"/><Relationship Id="rId7" Type="http://schemas.openxmlformats.org/officeDocument/2006/relationships/image" Target="../media/image283.png"/><Relationship Id="rId8" Type="http://schemas.openxmlformats.org/officeDocument/2006/relationships/image" Target="../media/image310.png"/><Relationship Id="rId11" Type="http://schemas.openxmlformats.org/officeDocument/2006/relationships/image" Target="../media/image285.png"/><Relationship Id="rId10" Type="http://schemas.openxmlformats.org/officeDocument/2006/relationships/image" Target="../media/image287.png"/><Relationship Id="rId13" Type="http://schemas.openxmlformats.org/officeDocument/2006/relationships/image" Target="../media/image293.png"/><Relationship Id="rId12" Type="http://schemas.openxmlformats.org/officeDocument/2006/relationships/image" Target="../media/image289.png"/><Relationship Id="rId15" Type="http://schemas.openxmlformats.org/officeDocument/2006/relationships/image" Target="../media/image292.png"/><Relationship Id="rId14" Type="http://schemas.openxmlformats.org/officeDocument/2006/relationships/image" Target="../media/image290.png"/><Relationship Id="rId17" Type="http://schemas.openxmlformats.org/officeDocument/2006/relationships/image" Target="../media/image291.png"/><Relationship Id="rId16" Type="http://schemas.openxmlformats.org/officeDocument/2006/relationships/image" Target="../media/image294.png"/><Relationship Id="rId19" Type="http://schemas.openxmlformats.org/officeDocument/2006/relationships/image" Target="../media/image298.png"/><Relationship Id="rId18" Type="http://schemas.openxmlformats.org/officeDocument/2006/relationships/image" Target="../media/image295.png"/></Relationships>
</file>

<file path=ppt/slides/_rels/slide3.xml.rels><?xml version="1.0" encoding="UTF-8" standalone="yes"?><Relationships xmlns="http://schemas.openxmlformats.org/package/2006/relationships"><Relationship Id="rId20" Type="http://schemas.openxmlformats.org/officeDocument/2006/relationships/image" Target="../media/image33.png"/><Relationship Id="rId11" Type="http://schemas.openxmlformats.org/officeDocument/2006/relationships/image" Target="../media/image22.png"/><Relationship Id="rId22" Type="http://schemas.openxmlformats.org/officeDocument/2006/relationships/image" Target="../media/image43.png"/><Relationship Id="rId10" Type="http://schemas.openxmlformats.org/officeDocument/2006/relationships/image" Target="../media/image24.png"/><Relationship Id="rId21" Type="http://schemas.openxmlformats.org/officeDocument/2006/relationships/image" Target="../media/image36.png"/><Relationship Id="rId13" Type="http://schemas.openxmlformats.org/officeDocument/2006/relationships/image" Target="../media/image26.png"/><Relationship Id="rId1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20.png"/><Relationship Id="rId15" Type="http://schemas.openxmlformats.org/officeDocument/2006/relationships/image" Target="../media/image29.png"/><Relationship Id="rId14" Type="http://schemas.openxmlformats.org/officeDocument/2006/relationships/image" Target="../media/image25.png"/><Relationship Id="rId17" Type="http://schemas.openxmlformats.org/officeDocument/2006/relationships/image" Target="../media/image31.png"/><Relationship Id="rId16" Type="http://schemas.openxmlformats.org/officeDocument/2006/relationships/image" Target="../media/image28.png"/><Relationship Id="rId5" Type="http://schemas.openxmlformats.org/officeDocument/2006/relationships/image" Target="../media/image5.png"/><Relationship Id="rId19" Type="http://schemas.openxmlformats.org/officeDocument/2006/relationships/image" Target="../media/image34.png"/><Relationship Id="rId6" Type="http://schemas.openxmlformats.org/officeDocument/2006/relationships/image" Target="../media/image30.png"/><Relationship Id="rId18" Type="http://schemas.openxmlformats.org/officeDocument/2006/relationships/image" Target="../media/image32.png"/><Relationship Id="rId7" Type="http://schemas.openxmlformats.org/officeDocument/2006/relationships/image" Target="../media/image27.png"/><Relationship Id="rId8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35.png"/><Relationship Id="rId10" Type="http://schemas.openxmlformats.org/officeDocument/2006/relationships/image" Target="../media/image40.png"/><Relationship Id="rId13" Type="http://schemas.openxmlformats.org/officeDocument/2006/relationships/image" Target="../media/image48.png"/><Relationship Id="rId12" Type="http://schemas.openxmlformats.org/officeDocument/2006/relationships/image" Target="../media/image4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9.png"/><Relationship Id="rId4" Type="http://schemas.openxmlformats.org/officeDocument/2006/relationships/image" Target="../media/image45.png"/><Relationship Id="rId9" Type="http://schemas.openxmlformats.org/officeDocument/2006/relationships/image" Target="../media/image42.png"/><Relationship Id="rId15" Type="http://schemas.openxmlformats.org/officeDocument/2006/relationships/image" Target="../media/image47.png"/><Relationship Id="rId14" Type="http://schemas.openxmlformats.org/officeDocument/2006/relationships/image" Target="../media/image44.png"/><Relationship Id="rId17" Type="http://schemas.openxmlformats.org/officeDocument/2006/relationships/image" Target="../media/image37.png"/><Relationship Id="rId16" Type="http://schemas.openxmlformats.org/officeDocument/2006/relationships/image" Target="../media/image46.png"/><Relationship Id="rId5" Type="http://schemas.openxmlformats.org/officeDocument/2006/relationships/image" Target="../media/image41.png"/><Relationship Id="rId19" Type="http://schemas.openxmlformats.org/officeDocument/2006/relationships/image" Target="../media/image52.png"/><Relationship Id="rId6" Type="http://schemas.openxmlformats.org/officeDocument/2006/relationships/image" Target="../media/image50.png"/><Relationship Id="rId18" Type="http://schemas.openxmlformats.org/officeDocument/2006/relationships/image" Target="../media/image53.png"/><Relationship Id="rId7" Type="http://schemas.openxmlformats.org/officeDocument/2006/relationships/image" Target="../media/image38.png"/><Relationship Id="rId8" Type="http://schemas.openxmlformats.org/officeDocument/2006/relationships/image" Target="../media/image51.png"/></Relationships>
</file>

<file path=ppt/slides/_rels/slide5.xml.rels><?xml version="1.0" encoding="UTF-8" standalone="yes"?><Relationships xmlns="http://schemas.openxmlformats.org/package/2006/relationships"><Relationship Id="rId20" Type="http://schemas.openxmlformats.org/officeDocument/2006/relationships/image" Target="../media/image73.png"/><Relationship Id="rId11" Type="http://schemas.openxmlformats.org/officeDocument/2006/relationships/image" Target="../media/image68.png"/><Relationship Id="rId10" Type="http://schemas.openxmlformats.org/officeDocument/2006/relationships/image" Target="../media/image63.png"/><Relationship Id="rId13" Type="http://schemas.openxmlformats.org/officeDocument/2006/relationships/image" Target="../media/image60.png"/><Relationship Id="rId12" Type="http://schemas.openxmlformats.org/officeDocument/2006/relationships/image" Target="../media/image5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54.png"/><Relationship Id="rId9" Type="http://schemas.openxmlformats.org/officeDocument/2006/relationships/image" Target="../media/image57.png"/><Relationship Id="rId15" Type="http://schemas.openxmlformats.org/officeDocument/2006/relationships/image" Target="../media/image59.png"/><Relationship Id="rId14" Type="http://schemas.openxmlformats.org/officeDocument/2006/relationships/image" Target="../media/image70.png"/><Relationship Id="rId17" Type="http://schemas.openxmlformats.org/officeDocument/2006/relationships/image" Target="../media/image69.png"/><Relationship Id="rId16" Type="http://schemas.openxmlformats.org/officeDocument/2006/relationships/image" Target="../media/image65.png"/><Relationship Id="rId5" Type="http://schemas.openxmlformats.org/officeDocument/2006/relationships/image" Target="../media/image56.png"/><Relationship Id="rId19" Type="http://schemas.openxmlformats.org/officeDocument/2006/relationships/image" Target="../media/image96.png"/><Relationship Id="rId6" Type="http://schemas.openxmlformats.org/officeDocument/2006/relationships/image" Target="../media/image61.png"/><Relationship Id="rId18" Type="http://schemas.openxmlformats.org/officeDocument/2006/relationships/image" Target="../media/image79.png"/><Relationship Id="rId7" Type="http://schemas.openxmlformats.org/officeDocument/2006/relationships/image" Target="../media/image72.png"/><Relationship Id="rId8" Type="http://schemas.openxmlformats.org/officeDocument/2006/relationships/image" Target="../media/image38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84.png"/><Relationship Id="rId10" Type="http://schemas.openxmlformats.org/officeDocument/2006/relationships/image" Target="../media/image81.png"/><Relationship Id="rId13" Type="http://schemas.openxmlformats.org/officeDocument/2006/relationships/image" Target="../media/image85.png"/><Relationship Id="rId12" Type="http://schemas.openxmlformats.org/officeDocument/2006/relationships/image" Target="../media/image8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9.png"/><Relationship Id="rId4" Type="http://schemas.openxmlformats.org/officeDocument/2006/relationships/image" Target="../media/image74.png"/><Relationship Id="rId9" Type="http://schemas.openxmlformats.org/officeDocument/2006/relationships/image" Target="../media/image71.png"/><Relationship Id="rId15" Type="http://schemas.openxmlformats.org/officeDocument/2006/relationships/image" Target="../media/image86.png"/><Relationship Id="rId14" Type="http://schemas.openxmlformats.org/officeDocument/2006/relationships/image" Target="../media/image103.png"/><Relationship Id="rId17" Type="http://schemas.openxmlformats.org/officeDocument/2006/relationships/image" Target="../media/image93.png"/><Relationship Id="rId16" Type="http://schemas.openxmlformats.org/officeDocument/2006/relationships/image" Target="../media/image90.png"/><Relationship Id="rId5" Type="http://schemas.openxmlformats.org/officeDocument/2006/relationships/image" Target="../media/image75.png"/><Relationship Id="rId6" Type="http://schemas.openxmlformats.org/officeDocument/2006/relationships/image" Target="../media/image83.png"/><Relationship Id="rId7" Type="http://schemas.openxmlformats.org/officeDocument/2006/relationships/image" Target="../media/image77.png"/><Relationship Id="rId8" Type="http://schemas.openxmlformats.org/officeDocument/2006/relationships/image" Target="../media/image78.png"/></Relationships>
</file>

<file path=ppt/slides/_rels/slide7.xml.rels><?xml version="1.0" encoding="UTF-8" standalone="yes"?><Relationships xmlns="http://schemas.openxmlformats.org/package/2006/relationships"><Relationship Id="rId20" Type="http://schemas.openxmlformats.org/officeDocument/2006/relationships/image" Target="../media/image112.png"/><Relationship Id="rId11" Type="http://schemas.openxmlformats.org/officeDocument/2006/relationships/image" Target="../media/image98.png"/><Relationship Id="rId22" Type="http://schemas.openxmlformats.org/officeDocument/2006/relationships/image" Target="../media/image121.png"/><Relationship Id="rId10" Type="http://schemas.openxmlformats.org/officeDocument/2006/relationships/image" Target="../media/image95.png"/><Relationship Id="rId21" Type="http://schemas.openxmlformats.org/officeDocument/2006/relationships/image" Target="../media/image101.png"/><Relationship Id="rId13" Type="http://schemas.openxmlformats.org/officeDocument/2006/relationships/image" Target="../media/image100.png"/><Relationship Id="rId24" Type="http://schemas.openxmlformats.org/officeDocument/2006/relationships/image" Target="../media/image106.png"/><Relationship Id="rId12" Type="http://schemas.openxmlformats.org/officeDocument/2006/relationships/image" Target="../media/image99.png"/><Relationship Id="rId23" Type="http://schemas.openxmlformats.org/officeDocument/2006/relationships/image" Target="../media/image11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54.png"/><Relationship Id="rId9" Type="http://schemas.openxmlformats.org/officeDocument/2006/relationships/image" Target="../media/image97.png"/><Relationship Id="rId15" Type="http://schemas.openxmlformats.org/officeDocument/2006/relationships/image" Target="../media/image110.png"/><Relationship Id="rId14" Type="http://schemas.openxmlformats.org/officeDocument/2006/relationships/image" Target="../media/image104.png"/><Relationship Id="rId17" Type="http://schemas.openxmlformats.org/officeDocument/2006/relationships/image" Target="../media/image102.png"/><Relationship Id="rId16" Type="http://schemas.openxmlformats.org/officeDocument/2006/relationships/image" Target="../media/image105.png"/><Relationship Id="rId5" Type="http://schemas.openxmlformats.org/officeDocument/2006/relationships/image" Target="../media/image91.png"/><Relationship Id="rId19" Type="http://schemas.openxmlformats.org/officeDocument/2006/relationships/image" Target="../media/image109.png"/><Relationship Id="rId6" Type="http://schemas.openxmlformats.org/officeDocument/2006/relationships/image" Target="../media/image94.png"/><Relationship Id="rId18" Type="http://schemas.openxmlformats.org/officeDocument/2006/relationships/image" Target="../media/image107.png"/><Relationship Id="rId7" Type="http://schemas.openxmlformats.org/officeDocument/2006/relationships/image" Target="../media/image92.png"/><Relationship Id="rId8" Type="http://schemas.openxmlformats.org/officeDocument/2006/relationships/image" Target="../media/image8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" name="Google Shape;1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" name="Google Shape;1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8" name="Google Shape;18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121920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9" name="Google Shape;19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753100" y="137160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" name="Google Shape;20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638800" y="3810000"/>
            <a:ext cx="914400" cy="38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" name="Google Shape;21;p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0" y="6248400"/>
            <a:ext cx="121920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1"/>
          <p:cNvSpPr/>
          <p:nvPr/>
        </p:nvSpPr>
        <p:spPr>
          <a:xfrm>
            <a:off x="3569970" y="1762125"/>
            <a:ext cx="5052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4500"/>
              <a:buFont typeface="Montserrat"/>
              <a:buNone/>
            </a:pPr>
            <a:r>
              <a:rPr b="1" i="0" lang="en-US" sz="53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Insightify_Full</a:t>
            </a:r>
            <a:endParaRPr b="0" i="0" sz="5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1"/>
          <p:cNvSpPr/>
          <p:nvPr/>
        </p:nvSpPr>
        <p:spPr>
          <a:xfrm>
            <a:off x="4398645" y="3086100"/>
            <a:ext cx="339471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2250"/>
              <a:buFont typeface="Montserrat"/>
              <a:buNone/>
            </a:pPr>
            <a:r>
              <a:rPr b="1" i="0" lang="en-US" sz="2650" u="none" cap="none" strike="noStrike">
                <a:solidFill>
                  <a:srgbClr val="6B21A8"/>
                </a:solidFill>
                <a:latin typeface="Montserrat"/>
                <a:ea typeface="Montserrat"/>
                <a:cs typeface="Montserrat"/>
                <a:sym typeface="Montserrat"/>
              </a:rPr>
              <a:t>AI Review Analyzer</a:t>
            </a:r>
            <a:endParaRPr b="0" i="0" sz="26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1"/>
          <p:cNvSpPr/>
          <p:nvPr/>
        </p:nvSpPr>
        <p:spPr>
          <a:xfrm>
            <a:off x="3928599" y="4038600"/>
            <a:ext cx="48663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500"/>
              <a:buFont typeface="Open Sans"/>
              <a:buNone/>
            </a:pPr>
            <a:r>
              <a:rPr b="1" i="0" lang="en-US" sz="19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b="1" i="0" lang="en-US" sz="21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resented by: Ghinwa Allao</a:t>
            </a:r>
            <a:r>
              <a:rPr b="1" lang="en-US" sz="2100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ui</a:t>
            </a:r>
            <a:endParaRPr b="0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1"/>
          <p:cNvSpPr/>
          <p:nvPr/>
        </p:nvSpPr>
        <p:spPr>
          <a:xfrm>
            <a:off x="2741600" y="4476750"/>
            <a:ext cx="78132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350"/>
              <a:buFont typeface="Open Sans"/>
              <a:buNone/>
            </a:pPr>
            <a:r>
              <a:rPr b="1" lang="en-US" sz="2150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Tu</a:t>
            </a:r>
            <a:r>
              <a:rPr b="1" i="0" lang="en-US" sz="21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tor: Mulham Fetna, Mentor: Jaafer Mahfoud</a:t>
            </a:r>
            <a:endParaRPr b="1" i="0" sz="21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1"/>
          <p:cNvSpPr/>
          <p:nvPr/>
        </p:nvSpPr>
        <p:spPr>
          <a:xfrm>
            <a:off x="2189398" y="5219700"/>
            <a:ext cx="78132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350"/>
              <a:buFont typeface="Open Sans"/>
              <a:buNone/>
            </a:pPr>
            <a:r>
              <a:rPr b="1" i="1" lang="en-US" sz="2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Women in Tech Program - Paper Airplanes</a:t>
            </a:r>
            <a:endParaRPr b="1" i="0" sz="2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" name="Google Shape;27;p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6901" y="648050"/>
            <a:ext cx="2516150" cy="228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g57df3d5844a6224d_10" title="Screenshot 2025-11-26 182524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039602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g57df3d5844a6224d_15" title="Screenshot 2025-11-26 182716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03960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39" name="Google Shape;33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40" name="Google Shape;340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1000" y="876300"/>
            <a:ext cx="1219200" cy="38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41" name="Google Shape;341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1000" y="1219200"/>
            <a:ext cx="5562600" cy="2419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42" name="Google Shape;342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9600" y="144780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43" name="Google Shape;343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52475" y="1562100"/>
            <a:ext cx="2857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44" name="Google Shape;344;p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371600" y="18954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45" name="Google Shape;345;p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371600" y="22002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46" name="Google Shape;346;p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371600" y="25050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47" name="Google Shape;347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8400" y="1219200"/>
            <a:ext cx="5562600" cy="2419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48" name="Google Shape;348;p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477000" y="144780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49" name="Google Shape;349;p8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619875" y="1562100"/>
            <a:ext cx="2857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0" name="Google Shape;350;p8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7239000" y="22002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1" name="Google Shape;351;p8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7239000" y="25050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2" name="Google Shape;352;p8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7239000" y="28098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3" name="Google Shape;353;p8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381000" y="3943350"/>
            <a:ext cx="5562600" cy="2114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4" name="Google Shape;354;p8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609600" y="417195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5" name="Google Shape;355;p8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714375" y="4286250"/>
            <a:ext cx="3619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6" name="Google Shape;356;p8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1371600" y="461962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7" name="Google Shape;357;p8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1371600" y="492442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8" name="Google Shape;358;p8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1371600" y="522922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9" name="Google Shape;359;p8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6248400" y="3943350"/>
            <a:ext cx="5562600" cy="2114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60" name="Google Shape;360;p8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6477000" y="417195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61" name="Google Shape;361;p8"/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6581775" y="4286250"/>
            <a:ext cx="3619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62" name="Google Shape;362;p8"/>
          <p:cNvPicPr preferRelativeResize="0"/>
          <p:nvPr/>
        </p:nvPicPr>
        <p:blipFill rotWithShape="1">
          <a:blip r:embed="rId22">
            <a:alphaModFix/>
          </a:blip>
          <a:srcRect b="0" l="0" r="0" t="0"/>
          <a:stretch/>
        </p:blipFill>
        <p:spPr>
          <a:xfrm>
            <a:off x="7239000" y="4619625"/>
            <a:ext cx="1905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63" name="Google Shape;363;p8"/>
          <p:cNvPicPr preferRelativeResize="0"/>
          <p:nvPr/>
        </p:nvPicPr>
        <p:blipFill rotWithShape="1">
          <a:blip r:embed="rId23">
            <a:alphaModFix/>
          </a:blip>
          <a:srcRect b="0" l="0" r="0" t="0"/>
          <a:stretch/>
        </p:blipFill>
        <p:spPr>
          <a:xfrm>
            <a:off x="7239000" y="4924425"/>
            <a:ext cx="1333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64" name="Google Shape;364;p8"/>
          <p:cNvPicPr preferRelativeResize="0"/>
          <p:nvPr/>
        </p:nvPicPr>
        <p:blipFill rotWithShape="1">
          <a:blip r:embed="rId24">
            <a:alphaModFix/>
          </a:blip>
          <a:srcRect b="0" l="0" r="0" t="0"/>
          <a:stretch/>
        </p:blipFill>
        <p:spPr>
          <a:xfrm>
            <a:off x="7239000" y="5229225"/>
            <a:ext cx="152400" cy="15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8"/>
          <p:cNvSpPr/>
          <p:nvPr/>
        </p:nvSpPr>
        <p:spPr>
          <a:xfrm>
            <a:off x="381000" y="381000"/>
            <a:ext cx="13716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Key Features — Data Upload and Preprocessing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8"/>
          <p:cNvSpPr/>
          <p:nvPr/>
        </p:nvSpPr>
        <p:spPr>
          <a:xfrm>
            <a:off x="1371600" y="1447800"/>
            <a:ext cx="445448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Multiple File Format Support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8"/>
          <p:cNvSpPr/>
          <p:nvPr/>
        </p:nvSpPr>
        <p:spPr>
          <a:xfrm>
            <a:off x="1409700" y="1866900"/>
            <a:ext cx="3902571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CSV files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8"/>
          <p:cNvSpPr/>
          <p:nvPr/>
        </p:nvSpPr>
        <p:spPr>
          <a:xfrm>
            <a:off x="1409700" y="2171700"/>
            <a:ext cx="3902571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Excel spreadsheets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8"/>
          <p:cNvSpPr/>
          <p:nvPr/>
        </p:nvSpPr>
        <p:spPr>
          <a:xfrm>
            <a:off x="1409700" y="2476500"/>
            <a:ext cx="3902571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JSON data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8"/>
          <p:cNvSpPr/>
          <p:nvPr/>
        </p:nvSpPr>
        <p:spPr>
          <a:xfrm>
            <a:off x="7239000" y="1447800"/>
            <a:ext cx="4343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Automatic Review Column Detection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8"/>
          <p:cNvSpPr/>
          <p:nvPr/>
        </p:nvSpPr>
        <p:spPr>
          <a:xfrm>
            <a:off x="7277100" y="2171700"/>
            <a:ext cx="544068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Intelligent column identification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8"/>
          <p:cNvSpPr/>
          <p:nvPr/>
        </p:nvSpPr>
        <p:spPr>
          <a:xfrm>
            <a:off x="7277100" y="2476500"/>
            <a:ext cx="544068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Handles various column names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8"/>
          <p:cNvSpPr/>
          <p:nvPr/>
        </p:nvSpPr>
        <p:spPr>
          <a:xfrm>
            <a:off x="7277100" y="2781300"/>
            <a:ext cx="544068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Confirms selection accuracy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8"/>
          <p:cNvSpPr/>
          <p:nvPr/>
        </p:nvSpPr>
        <p:spPr>
          <a:xfrm>
            <a:off x="1371600" y="4171950"/>
            <a:ext cx="4088547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Data Cleaning Capabilities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8"/>
          <p:cNvSpPr/>
          <p:nvPr/>
        </p:nvSpPr>
        <p:spPr>
          <a:xfrm>
            <a:off x="1409700" y="4591050"/>
            <a:ext cx="4317147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Handles missing values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8"/>
          <p:cNvSpPr/>
          <p:nvPr/>
        </p:nvSpPr>
        <p:spPr>
          <a:xfrm>
            <a:off x="1409700" y="4895850"/>
            <a:ext cx="4317147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Standardizes inconsistent data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8"/>
          <p:cNvSpPr/>
          <p:nvPr/>
        </p:nvSpPr>
        <p:spPr>
          <a:xfrm>
            <a:off x="1409700" y="5200650"/>
            <a:ext cx="3597622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Removes duplicates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8"/>
          <p:cNvSpPr/>
          <p:nvPr/>
        </p:nvSpPr>
        <p:spPr>
          <a:xfrm>
            <a:off x="7239000" y="4171950"/>
            <a:ext cx="4578072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Data Preparation for Analysis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8"/>
          <p:cNvSpPr/>
          <p:nvPr/>
        </p:nvSpPr>
        <p:spPr>
          <a:xfrm>
            <a:off x="7315200" y="4591050"/>
            <a:ext cx="40055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Text normalization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8"/>
          <p:cNvSpPr/>
          <p:nvPr/>
        </p:nvSpPr>
        <p:spPr>
          <a:xfrm>
            <a:off x="7258050" y="4895850"/>
            <a:ext cx="4806672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Prepares for sentiment analysis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8"/>
          <p:cNvSpPr/>
          <p:nvPr/>
        </p:nvSpPr>
        <p:spPr>
          <a:xfrm>
            <a:off x="7277100" y="5200650"/>
            <a:ext cx="4806672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Readies for keyword extraction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8"/>
          <p:cNvSpPr/>
          <p:nvPr/>
        </p:nvSpPr>
        <p:spPr>
          <a:xfrm>
            <a:off x="381000" y="6286500"/>
            <a:ext cx="2876074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6B728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Insightify_Full — AI Review Analyzer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8"/>
          <p:cNvSpPr/>
          <p:nvPr/>
        </p:nvSpPr>
        <p:spPr>
          <a:xfrm>
            <a:off x="10977860" y="6286500"/>
            <a:ext cx="999768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6B728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Page 8 of 16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g57df3d5844a6224d_25" title="Screenshot 2025-11-26 185655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2400" y="-10650"/>
            <a:ext cx="12192001" cy="674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5" name="Google Shape;39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96" name="Google Shape;396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800" y="762000"/>
            <a:ext cx="1219200" cy="38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97" name="Google Shape;397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4800" y="1028700"/>
            <a:ext cx="567690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98" name="Google Shape;398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3400" y="12573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99" name="Google Shape;399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47700" y="1333500"/>
            <a:ext cx="22860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00" name="Google Shape;400;p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85800" y="1905000"/>
            <a:ext cx="1143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01" name="Google Shape;401;p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85800" y="22098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02" name="Google Shape;402;p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04800" y="3905250"/>
            <a:ext cx="567690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03" name="Google Shape;403;p9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33400" y="41338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04" name="Google Shape;404;p9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647700" y="4210050"/>
            <a:ext cx="22860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05" name="Google Shape;405;p9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85800" y="47815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06" name="Google Shape;406;p9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685800" y="5086350"/>
            <a:ext cx="1333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07" name="Google Shape;407;p9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6210300" y="1028700"/>
            <a:ext cx="5676900" cy="2781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08" name="Google Shape;408;p9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6438900" y="12573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09" name="Google Shape;409;p9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6538913" y="1333500"/>
            <a:ext cx="2571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0" name="Google Shape;410;p9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7248525" y="2209800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1" name="Google Shape;411;p9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9124950" y="2209800"/>
            <a:ext cx="25336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2" name="Google Shape;412;p9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9124950" y="2209800"/>
            <a:ext cx="142875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3" name="Google Shape;413;p9"/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6210300" y="4038600"/>
            <a:ext cx="5676900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4" name="Google Shape;414;p9"/>
          <p:cNvPicPr preferRelativeResize="0"/>
          <p:nvPr/>
        </p:nvPicPr>
        <p:blipFill rotWithShape="1">
          <a:blip r:embed="rId22">
            <a:alphaModFix/>
          </a:blip>
          <a:srcRect b="0" l="0" r="0" t="0"/>
          <a:stretch/>
        </p:blipFill>
        <p:spPr>
          <a:xfrm>
            <a:off x="6438900" y="42672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5" name="Google Shape;415;p9"/>
          <p:cNvPicPr preferRelativeResize="0"/>
          <p:nvPr/>
        </p:nvPicPr>
        <p:blipFill rotWithShape="1">
          <a:blip r:embed="rId23">
            <a:alphaModFix/>
          </a:blip>
          <a:srcRect b="0" l="0" r="0" t="0"/>
          <a:stretch/>
        </p:blipFill>
        <p:spPr>
          <a:xfrm>
            <a:off x="6538913" y="4343400"/>
            <a:ext cx="2571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6" name="Google Shape;416;p9"/>
          <p:cNvPicPr preferRelativeResize="0"/>
          <p:nvPr/>
        </p:nvPicPr>
        <p:blipFill rotWithShape="1">
          <a:blip r:embed="rId24">
            <a:alphaModFix/>
          </a:blip>
          <a:srcRect b="0" l="0" r="0" t="0"/>
          <a:stretch/>
        </p:blipFill>
        <p:spPr>
          <a:xfrm>
            <a:off x="6438900" y="4876800"/>
            <a:ext cx="1663601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7" name="Google Shape;417;p9"/>
          <p:cNvPicPr preferRelativeResize="0"/>
          <p:nvPr/>
        </p:nvPicPr>
        <p:blipFill rotWithShape="1">
          <a:blip r:embed="rId25">
            <a:alphaModFix/>
          </a:blip>
          <a:srcRect b="0" l="0" r="0" t="0"/>
          <a:stretch/>
        </p:blipFill>
        <p:spPr>
          <a:xfrm>
            <a:off x="7161163" y="4991100"/>
            <a:ext cx="219075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8" name="Google Shape;418;p9"/>
          <p:cNvPicPr preferRelativeResize="0"/>
          <p:nvPr/>
        </p:nvPicPr>
        <p:blipFill rotWithShape="1">
          <a:blip r:embed="rId26">
            <a:alphaModFix/>
          </a:blip>
          <a:srcRect b="0" l="0" r="0" t="0"/>
          <a:stretch/>
        </p:blipFill>
        <p:spPr>
          <a:xfrm>
            <a:off x="8216801" y="4876800"/>
            <a:ext cx="1663750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9" name="Google Shape;419;p9"/>
          <p:cNvPicPr preferRelativeResize="0"/>
          <p:nvPr/>
        </p:nvPicPr>
        <p:blipFill rotWithShape="1">
          <a:blip r:embed="rId27">
            <a:alphaModFix/>
          </a:blip>
          <a:srcRect b="0" l="0" r="0" t="0"/>
          <a:stretch/>
        </p:blipFill>
        <p:spPr>
          <a:xfrm>
            <a:off x="8939064" y="4991100"/>
            <a:ext cx="219075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20" name="Google Shape;420;p9"/>
          <p:cNvPicPr preferRelativeResize="0"/>
          <p:nvPr/>
        </p:nvPicPr>
        <p:blipFill rotWithShape="1">
          <a:blip r:embed="rId28">
            <a:alphaModFix/>
          </a:blip>
          <a:srcRect b="0" l="0" r="0" t="0"/>
          <a:stretch/>
        </p:blipFill>
        <p:spPr>
          <a:xfrm>
            <a:off x="9994850" y="4876800"/>
            <a:ext cx="1663750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21" name="Google Shape;421;p9"/>
          <p:cNvPicPr preferRelativeResize="0"/>
          <p:nvPr/>
        </p:nvPicPr>
        <p:blipFill rotWithShape="1">
          <a:blip r:embed="rId29">
            <a:alphaModFix/>
          </a:blip>
          <a:srcRect b="0" l="0" r="0" t="0"/>
          <a:stretch/>
        </p:blipFill>
        <p:spPr>
          <a:xfrm>
            <a:off x="10702826" y="4991100"/>
            <a:ext cx="24765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9"/>
          <p:cNvSpPr/>
          <p:nvPr/>
        </p:nvSpPr>
        <p:spPr>
          <a:xfrm>
            <a:off x="304800" y="304800"/>
            <a:ext cx="1389888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2700"/>
              <a:buFont typeface="Montserrat"/>
              <a:buNone/>
            </a:pPr>
            <a:r>
              <a:rPr b="1" i="0" lang="en-US" sz="27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Key Features — Analysis Options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9"/>
          <p:cNvSpPr/>
          <p:nvPr/>
        </p:nvSpPr>
        <p:spPr>
          <a:xfrm>
            <a:off x="1143000" y="1333500"/>
            <a:ext cx="270891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Montserrat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Sentiment Analysis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9"/>
          <p:cNvSpPr/>
          <p:nvPr/>
        </p:nvSpPr>
        <p:spPr>
          <a:xfrm>
            <a:off x="876300" y="1866900"/>
            <a:ext cx="369189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VADER:</a:t>
            </a: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Quick sentiment analysis for speed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9"/>
          <p:cNvSpPr/>
          <p:nvPr/>
        </p:nvSpPr>
        <p:spPr>
          <a:xfrm>
            <a:off x="914400" y="2171700"/>
            <a:ext cx="429768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BERT:</a:t>
            </a: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Deep understanding of context and nuance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9"/>
          <p:cNvSpPr/>
          <p:nvPr/>
        </p:nvSpPr>
        <p:spPr>
          <a:xfrm>
            <a:off x="1143000" y="4210050"/>
            <a:ext cx="276606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Montserrat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Keyword Extraction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9"/>
          <p:cNvSpPr/>
          <p:nvPr/>
        </p:nvSpPr>
        <p:spPr>
          <a:xfrm>
            <a:off x="914400" y="4743450"/>
            <a:ext cx="339471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Identify most frequent terms in reviews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9"/>
          <p:cNvSpPr/>
          <p:nvPr/>
        </p:nvSpPr>
        <p:spPr>
          <a:xfrm>
            <a:off x="895350" y="5048250"/>
            <a:ext cx="346329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Detect product mentions and attributes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9"/>
          <p:cNvSpPr/>
          <p:nvPr/>
        </p:nvSpPr>
        <p:spPr>
          <a:xfrm>
            <a:off x="7048500" y="1333500"/>
            <a:ext cx="19431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Montserrat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Visualizations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9"/>
          <p:cNvSpPr/>
          <p:nvPr/>
        </p:nvSpPr>
        <p:spPr>
          <a:xfrm>
            <a:off x="6438900" y="1866900"/>
            <a:ext cx="304038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Open Sans"/>
              <a:buNone/>
            </a:pPr>
            <a:r>
              <a:rPr b="1" i="0" lang="en-US" sz="135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Sentiment Distribution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9"/>
          <p:cNvSpPr/>
          <p:nvPr/>
        </p:nvSpPr>
        <p:spPr>
          <a:xfrm>
            <a:off x="6438900" y="3200400"/>
            <a:ext cx="253365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Interactive pie charts showing positive, negative, and neutral sentiment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9"/>
          <p:cNvSpPr/>
          <p:nvPr/>
        </p:nvSpPr>
        <p:spPr>
          <a:xfrm>
            <a:off x="9124950" y="1866900"/>
            <a:ext cx="304038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Open Sans"/>
              <a:buNone/>
            </a:pPr>
            <a:r>
              <a:rPr b="1" i="0" lang="en-US" sz="135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Keyword Cloud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9"/>
          <p:cNvSpPr/>
          <p:nvPr/>
        </p:nvSpPr>
        <p:spPr>
          <a:xfrm>
            <a:off x="9124950" y="3200400"/>
            <a:ext cx="253365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Dynamic word clouds highlighting frequent terms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9"/>
          <p:cNvSpPr/>
          <p:nvPr/>
        </p:nvSpPr>
        <p:spPr>
          <a:xfrm>
            <a:off x="7048500" y="4343400"/>
            <a:ext cx="210312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Montserrat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Export Options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9"/>
          <p:cNvSpPr/>
          <p:nvPr/>
        </p:nvSpPr>
        <p:spPr>
          <a:xfrm>
            <a:off x="6409700" y="5410200"/>
            <a:ext cx="1722001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CSV Format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9"/>
          <p:cNvSpPr/>
          <p:nvPr/>
        </p:nvSpPr>
        <p:spPr>
          <a:xfrm>
            <a:off x="6409700" y="5638800"/>
            <a:ext cx="1722001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900"/>
              <a:buFont typeface="Open Sans"/>
              <a:buNone/>
            </a:pPr>
            <a:r>
              <a:rPr b="0" i="0" lang="en-US" sz="9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For spreadsheet analysis</a:t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9"/>
          <p:cNvSpPr/>
          <p:nvPr/>
        </p:nvSpPr>
        <p:spPr>
          <a:xfrm>
            <a:off x="8187586" y="5410200"/>
            <a:ext cx="172218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PDF Reports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9"/>
          <p:cNvSpPr/>
          <p:nvPr/>
        </p:nvSpPr>
        <p:spPr>
          <a:xfrm>
            <a:off x="8187586" y="5638800"/>
            <a:ext cx="172218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900"/>
              <a:buFont typeface="Open Sans"/>
              <a:buNone/>
            </a:pPr>
            <a:r>
              <a:rPr b="0" i="0" lang="en-US" sz="9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For presentations</a:t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9"/>
          <p:cNvSpPr/>
          <p:nvPr/>
        </p:nvSpPr>
        <p:spPr>
          <a:xfrm>
            <a:off x="9965635" y="5410200"/>
            <a:ext cx="172218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Database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9"/>
          <p:cNvSpPr/>
          <p:nvPr/>
        </p:nvSpPr>
        <p:spPr>
          <a:xfrm>
            <a:off x="9965635" y="5638800"/>
            <a:ext cx="172218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900"/>
              <a:buFont typeface="Open Sans"/>
              <a:buNone/>
            </a:pPr>
            <a:r>
              <a:rPr b="0" i="0" lang="en-US" sz="9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For future reference</a:t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g57df3d5844a6224d_49" title="Screenshot 2025-11-27 102540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Google Shape;452;g57df3d5844a6224d_56" title="Screenshot 2025-11-27 10331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07135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Google Shape;458;g57df3d5844a6224d_31" title="Screenshot 2025-11-27 102759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1998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4" name="Google Shape;46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65" name="Google Shape;46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66" name="Google Shape;466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4800" y="1066800"/>
            <a:ext cx="5638800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67" name="Google Shape;467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5300" y="1257300"/>
            <a:ext cx="304502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68" name="Google Shape;468;p1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18964" y="1390650"/>
            <a:ext cx="2571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69" name="Google Shape;469;p1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04800" y="2374850"/>
            <a:ext cx="5638800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0" name="Google Shape;470;p1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95300" y="2565350"/>
            <a:ext cx="344239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1" name="Google Shape;471;p10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53045" y="2698700"/>
            <a:ext cx="22860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2" name="Google Shape;472;p10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04800" y="3682901"/>
            <a:ext cx="5638800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3" name="Google Shape;473;p10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495300" y="3873401"/>
            <a:ext cx="286494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4" name="Google Shape;474;p10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524173" y="4006751"/>
            <a:ext cx="22860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5" name="Google Shape;475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4800" y="4990951"/>
            <a:ext cx="5638800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6" name="Google Shape;476;p10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495300" y="5181451"/>
            <a:ext cx="304354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7" name="Google Shape;477;p10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547390" y="5314801"/>
            <a:ext cx="20002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8" name="Google Shape;478;p10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6248400" y="1066800"/>
            <a:ext cx="5638800" cy="5105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9" name="Google Shape;479;p10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6477000" y="1714500"/>
            <a:ext cx="51816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80" name="Google Shape;480;p10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7841754" y="3810000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81" name="Google Shape;481;p10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8727877" y="3810000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82" name="Google Shape;482;p10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9673382" y="3810000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83" name="Google Shape;483;p10"/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7056834" y="4514850"/>
            <a:ext cx="1143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84" name="Google Shape;484;p10"/>
          <p:cNvPicPr preferRelativeResize="0"/>
          <p:nvPr/>
        </p:nvPicPr>
        <p:blipFill rotWithShape="1">
          <a:blip r:embed="rId22">
            <a:alphaModFix/>
          </a:blip>
          <a:srcRect b="0" l="0" r="0" t="0"/>
          <a:stretch/>
        </p:blipFill>
        <p:spPr>
          <a:xfrm>
            <a:off x="8681293" y="4514850"/>
            <a:ext cx="1143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85" name="Google Shape;485;p10"/>
          <p:cNvPicPr preferRelativeResize="0"/>
          <p:nvPr/>
        </p:nvPicPr>
        <p:blipFill rotWithShape="1">
          <a:blip r:embed="rId23">
            <a:alphaModFix/>
          </a:blip>
          <a:srcRect b="0" l="0" r="0" t="0"/>
          <a:stretch/>
        </p:blipFill>
        <p:spPr>
          <a:xfrm>
            <a:off x="10298162" y="4514850"/>
            <a:ext cx="133350" cy="15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10"/>
          <p:cNvSpPr/>
          <p:nvPr/>
        </p:nvSpPr>
        <p:spPr>
          <a:xfrm>
            <a:off x="381000" y="209550"/>
            <a:ext cx="6115943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Montserrat"/>
              <a:buNone/>
            </a:pPr>
            <a:r>
              <a:rPr b="1" i="0" lang="en-US" sz="22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Key Features — Insights and Outputs</a:t>
            </a:r>
            <a:endParaRPr b="0" i="0" sz="22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10"/>
          <p:cNvSpPr/>
          <p:nvPr/>
        </p:nvSpPr>
        <p:spPr>
          <a:xfrm>
            <a:off x="952202" y="1257300"/>
            <a:ext cx="4800898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6B21A8"/>
                </a:solidFill>
                <a:latin typeface="Montserrat"/>
                <a:ea typeface="Montserrat"/>
                <a:cs typeface="Montserrat"/>
                <a:sym typeface="Montserrat"/>
              </a:rPr>
              <a:t>Sentiment Analysis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p10"/>
          <p:cNvSpPr/>
          <p:nvPr/>
        </p:nvSpPr>
        <p:spPr>
          <a:xfrm>
            <a:off x="952202" y="1600200"/>
            <a:ext cx="4800898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Summarizes positive, negative, and neutral sentiment counts from review datasets, providing a quick overview of customer sentiment.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10"/>
          <p:cNvSpPr/>
          <p:nvPr/>
        </p:nvSpPr>
        <p:spPr>
          <a:xfrm>
            <a:off x="991939" y="2565350"/>
            <a:ext cx="5713393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6B21A8"/>
                </a:solidFill>
                <a:latin typeface="Montserrat"/>
                <a:ea typeface="Montserrat"/>
                <a:cs typeface="Montserrat"/>
                <a:sym typeface="Montserrat"/>
              </a:rPr>
              <a:t>Keyword Identification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10"/>
          <p:cNvSpPr/>
          <p:nvPr/>
        </p:nvSpPr>
        <p:spPr>
          <a:xfrm>
            <a:off x="991939" y="2908250"/>
            <a:ext cx="4761161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Highlights trending keywords and product mentions, helping identify the most discussed aspects in customer reviews.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10"/>
          <p:cNvSpPr/>
          <p:nvPr/>
        </p:nvSpPr>
        <p:spPr>
          <a:xfrm>
            <a:off x="934194" y="3873401"/>
            <a:ext cx="4818906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6B21A8"/>
                </a:solidFill>
                <a:latin typeface="Montserrat"/>
                <a:ea typeface="Montserrat"/>
                <a:cs typeface="Montserrat"/>
                <a:sym typeface="Montserrat"/>
              </a:rPr>
              <a:t>Interactive Charts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10"/>
          <p:cNvSpPr/>
          <p:nvPr/>
        </p:nvSpPr>
        <p:spPr>
          <a:xfrm>
            <a:off x="934194" y="4216301"/>
            <a:ext cx="4818906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Provides interactive visualizations for exploring patterns in review data, enabling users to drill down into specific aspects of customer feedback.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10"/>
          <p:cNvSpPr/>
          <p:nvPr/>
        </p:nvSpPr>
        <p:spPr>
          <a:xfrm>
            <a:off x="952054" y="5181451"/>
            <a:ext cx="4801046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6B21A8"/>
                </a:solidFill>
                <a:latin typeface="Montserrat"/>
                <a:ea typeface="Montserrat"/>
                <a:cs typeface="Montserrat"/>
                <a:sym typeface="Montserrat"/>
              </a:rPr>
              <a:t>Output Storage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10"/>
          <p:cNvSpPr/>
          <p:nvPr/>
        </p:nvSpPr>
        <p:spPr>
          <a:xfrm>
            <a:off x="952054" y="5524351"/>
            <a:ext cx="4801046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Saves analysis outputs for future comparison and reporting, allowing users to track sentiment trends and keyword evolution over time.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10"/>
          <p:cNvSpPr/>
          <p:nvPr/>
        </p:nvSpPr>
        <p:spPr>
          <a:xfrm>
            <a:off x="5958840" y="1295400"/>
            <a:ext cx="621792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6B21A8"/>
                </a:solidFill>
                <a:latin typeface="Montserrat"/>
                <a:ea typeface="Montserrat"/>
                <a:cs typeface="Montserrat"/>
                <a:sym typeface="Montserrat"/>
              </a:rPr>
              <a:t>Sample Interactive Chart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10"/>
          <p:cNvSpPr/>
          <p:nvPr/>
        </p:nvSpPr>
        <p:spPr>
          <a:xfrm>
            <a:off x="8032254" y="3771900"/>
            <a:ext cx="560427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Positive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p10"/>
          <p:cNvSpPr/>
          <p:nvPr/>
        </p:nvSpPr>
        <p:spPr>
          <a:xfrm>
            <a:off x="8918377" y="3771900"/>
            <a:ext cx="631686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Negative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10"/>
          <p:cNvSpPr/>
          <p:nvPr/>
        </p:nvSpPr>
        <p:spPr>
          <a:xfrm>
            <a:off x="9863882" y="3771900"/>
            <a:ext cx="515957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Neutral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10"/>
          <p:cNvSpPr/>
          <p:nvPr/>
        </p:nvSpPr>
        <p:spPr>
          <a:xfrm>
            <a:off x="6477000" y="4191000"/>
            <a:ext cx="5181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1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Output Export Options: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10"/>
          <p:cNvSpPr/>
          <p:nvPr/>
        </p:nvSpPr>
        <p:spPr>
          <a:xfrm>
            <a:off x="7247334" y="4495800"/>
            <a:ext cx="329148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CSV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10"/>
          <p:cNvSpPr/>
          <p:nvPr/>
        </p:nvSpPr>
        <p:spPr>
          <a:xfrm>
            <a:off x="8871793" y="4495800"/>
            <a:ext cx="32004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PDF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p10"/>
          <p:cNvSpPr/>
          <p:nvPr/>
        </p:nvSpPr>
        <p:spPr>
          <a:xfrm>
            <a:off x="10507712" y="4495800"/>
            <a:ext cx="685086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Database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08" name="Google Shape;50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09" name="Google Shape;509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10" name="Google Shape;510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86400" y="1333500"/>
            <a:ext cx="1219200" cy="38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11" name="Google Shape;511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4800" y="1600200"/>
            <a:ext cx="4632871" cy="876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12" name="Google Shape;512;p1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57200" y="175260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13" name="Google Shape;513;p1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42938" y="1885950"/>
            <a:ext cx="20002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14" name="Google Shape;514;p1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7200" y="2028825"/>
            <a:ext cx="571500" cy="190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15" name="Google Shape;515;p1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937671" y="1600200"/>
            <a:ext cx="4632871" cy="876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16" name="Google Shape;516;p11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090071" y="175260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17" name="Google Shape;517;p11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5261521" y="1885950"/>
            <a:ext cx="22860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18" name="Google Shape;518;p11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304800" y="2800350"/>
            <a:ext cx="4632871" cy="876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19" name="Google Shape;519;p11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457200" y="295275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20" name="Google Shape;520;p11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642938" y="3086100"/>
            <a:ext cx="20002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21" name="Google Shape;521;p1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7200" y="3228975"/>
            <a:ext cx="571500" cy="190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22" name="Google Shape;522;p11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4937671" y="2705100"/>
            <a:ext cx="4632871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23" name="Google Shape;523;p11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5090071" y="295275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24" name="Google Shape;524;p11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5247233" y="3086100"/>
            <a:ext cx="2571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25" name="Google Shape;525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4800" y="4095750"/>
            <a:ext cx="4632871" cy="876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26" name="Google Shape;526;p1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57200" y="424815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27" name="Google Shape;527;p11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614363" y="4381500"/>
            <a:ext cx="2571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28" name="Google Shape;528;p1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7200" y="4524375"/>
            <a:ext cx="571500" cy="190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29" name="Google Shape;529;p11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4937671" y="4000500"/>
            <a:ext cx="4632871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30" name="Google Shape;530;p11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090071" y="424815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31" name="Google Shape;531;p11"/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5232946" y="4381500"/>
            <a:ext cx="28575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32" name="Google Shape;532;p11"/>
          <p:cNvPicPr preferRelativeResize="0"/>
          <p:nvPr/>
        </p:nvPicPr>
        <p:blipFill rotWithShape="1">
          <a:blip r:embed="rId22">
            <a:alphaModFix/>
          </a:blip>
          <a:srcRect b="0" l="0" r="0" t="0"/>
          <a:stretch/>
        </p:blipFill>
        <p:spPr>
          <a:xfrm>
            <a:off x="0" y="6515100"/>
            <a:ext cx="121920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11"/>
          <p:cNvSpPr/>
          <p:nvPr/>
        </p:nvSpPr>
        <p:spPr>
          <a:xfrm>
            <a:off x="381000" y="152400"/>
            <a:ext cx="11430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Montserrat"/>
              <a:buNone/>
            </a:pPr>
            <a:r>
              <a:rPr b="1" i="0" lang="en-US" sz="2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Challenges and Solutions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11"/>
          <p:cNvSpPr/>
          <p:nvPr/>
        </p:nvSpPr>
        <p:spPr>
          <a:xfrm>
            <a:off x="-853440" y="990600"/>
            <a:ext cx="1389888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Technical hurdles overcome to create an efficient AI review analysis tool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11"/>
          <p:cNvSpPr/>
          <p:nvPr/>
        </p:nvSpPr>
        <p:spPr>
          <a:xfrm>
            <a:off x="1181100" y="1771650"/>
            <a:ext cx="3300591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Processing Large Datasets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11"/>
          <p:cNvSpPr/>
          <p:nvPr/>
        </p:nvSpPr>
        <p:spPr>
          <a:xfrm>
            <a:off x="1181100" y="2076450"/>
            <a:ext cx="3300591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Efficiently handling large review datasets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11"/>
          <p:cNvSpPr/>
          <p:nvPr/>
        </p:nvSpPr>
        <p:spPr>
          <a:xfrm>
            <a:off x="5813971" y="1771650"/>
            <a:ext cx="4317325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Optimized Data Handling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11"/>
          <p:cNvSpPr/>
          <p:nvPr/>
        </p:nvSpPr>
        <p:spPr>
          <a:xfrm>
            <a:off x="5813971" y="2076450"/>
            <a:ext cx="4317325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Used pandas and numpy for efficient data processing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11"/>
          <p:cNvSpPr/>
          <p:nvPr/>
        </p:nvSpPr>
        <p:spPr>
          <a:xfrm>
            <a:off x="1181100" y="2971800"/>
            <a:ext cx="357753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AI Integration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11"/>
          <p:cNvSpPr/>
          <p:nvPr/>
        </p:nvSpPr>
        <p:spPr>
          <a:xfrm>
            <a:off x="1181100" y="3276600"/>
            <a:ext cx="4293037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Integrating local BERT model with Flask and FastAPI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p11"/>
          <p:cNvSpPr/>
          <p:nvPr/>
        </p:nvSpPr>
        <p:spPr>
          <a:xfrm>
            <a:off x="5813971" y="2857500"/>
            <a:ext cx="4325005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Modular Architecture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p11"/>
          <p:cNvSpPr/>
          <p:nvPr/>
        </p:nvSpPr>
        <p:spPr>
          <a:xfrm>
            <a:off x="5813971" y="3162300"/>
            <a:ext cx="3604171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Separated AI tasks into modules for seamless integration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11"/>
          <p:cNvSpPr/>
          <p:nvPr/>
        </p:nvSpPr>
        <p:spPr>
          <a:xfrm>
            <a:off x="1181100" y="4267200"/>
            <a:ext cx="4177665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Interactive Visualizations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11"/>
          <p:cNvSpPr/>
          <p:nvPr/>
        </p:nvSpPr>
        <p:spPr>
          <a:xfrm>
            <a:off x="1181100" y="4572000"/>
            <a:ext cx="4177665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Generating dynamic visualizations from review data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11"/>
          <p:cNvSpPr/>
          <p:nvPr/>
        </p:nvSpPr>
        <p:spPr>
          <a:xfrm>
            <a:off x="5813971" y="4152900"/>
            <a:ext cx="4325005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Scalable Visualization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11"/>
          <p:cNvSpPr/>
          <p:nvPr/>
        </p:nvSpPr>
        <p:spPr>
          <a:xfrm>
            <a:off x="5813971" y="4457700"/>
            <a:ext cx="3604171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Implemented Plotly and wordcloud for dynamic insights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11"/>
          <p:cNvSpPr/>
          <p:nvPr/>
        </p:nvSpPr>
        <p:spPr>
          <a:xfrm>
            <a:off x="381000" y="6591300"/>
            <a:ext cx="259711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Insightify_Full — AI Review Analyzer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11"/>
          <p:cNvSpPr/>
          <p:nvPr/>
        </p:nvSpPr>
        <p:spPr>
          <a:xfrm>
            <a:off x="11477179" y="6591300"/>
            <a:ext cx="400586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11/16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3" name="Google Shape;3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4" name="Google Shape;3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38013" y="571487"/>
            <a:ext cx="8534400" cy="57150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" name="Google Shape;35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11976" y="259150"/>
            <a:ext cx="51435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6" name="Google Shape;36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284101" y="1715325"/>
            <a:ext cx="51435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7" name="Google Shape;37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886325" y="3867150"/>
            <a:ext cx="762000" cy="38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8" name="Google Shape;38;p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953125" y="3714750"/>
            <a:ext cx="2857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9" name="Google Shape;39;p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543675" y="3867150"/>
            <a:ext cx="762000" cy="38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0" name="Google Shape;40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81000" y="381000"/>
            <a:ext cx="51435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" name="Google Shape;41;p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81000" y="6010275"/>
            <a:ext cx="3429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2" name="Google Shape;42;p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1353800" y="381000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2"/>
          <p:cNvSpPr/>
          <p:nvPr/>
        </p:nvSpPr>
        <p:spPr>
          <a:xfrm>
            <a:off x="381000" y="952500"/>
            <a:ext cx="630972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endParaRPr b="0" i="0" sz="9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2"/>
          <p:cNvSpPr/>
          <p:nvPr/>
        </p:nvSpPr>
        <p:spPr>
          <a:xfrm>
            <a:off x="11285190" y="4381500"/>
            <a:ext cx="630972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endParaRPr b="0" i="0" sz="9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2"/>
          <p:cNvSpPr/>
          <p:nvPr/>
        </p:nvSpPr>
        <p:spPr>
          <a:xfrm>
            <a:off x="1990438" y="1046925"/>
            <a:ext cx="73152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b="1" lang="en-US" sz="3600">
                <a:solidFill>
                  <a:srgbClr val="FFFFFF"/>
                </a:solidFill>
              </a:rPr>
              <a:t>E</a:t>
            </a: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very </a:t>
            </a:r>
            <a:r>
              <a:rPr b="1" lang="en-US" sz="3600">
                <a:solidFill>
                  <a:srgbClr val="FFFFFF"/>
                </a:solidFill>
              </a:rPr>
              <a:t>W</a:t>
            </a: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oman </a:t>
            </a:r>
            <a:r>
              <a:rPr b="1" lang="en-US" sz="3600">
                <a:solidFill>
                  <a:srgbClr val="FFFFFF"/>
                </a:solidFill>
              </a:rPr>
              <a:t>W</a:t>
            </a: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ho </a:t>
            </a:r>
            <a:r>
              <a:rPr b="1" lang="en-US" sz="3600">
                <a:solidFill>
                  <a:srgbClr val="FFFFFF"/>
                </a:solidFill>
              </a:rPr>
              <a:t>D</a:t>
            </a: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ares to Learn and Persevere </a:t>
            </a:r>
            <a:endParaRPr b="0" i="0" sz="3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2"/>
          <p:cNvSpPr/>
          <p:nvPr/>
        </p:nvSpPr>
        <p:spPr>
          <a:xfrm>
            <a:off x="2247625" y="2667000"/>
            <a:ext cx="7315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project is the result of effort, sleepless nights, and continuous learnin</a:t>
            </a:r>
            <a:r>
              <a:rPr lang="en-US" sz="1800">
                <a:solidFill>
                  <a:srgbClr val="FFFFFF"/>
                </a:solidFill>
              </a:rPr>
              <a:t>g like digging for gold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2438400" y="4362450"/>
            <a:ext cx="73152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b="0" i="0" lang="en-US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very insight may seem small but represents the persistence of a curious mind.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2438400" y="4938713"/>
            <a:ext cx="73152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Every girl and woman striving to gain knowledge and assert her presence through learning and innovation is part of this journey.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2"/>
          <p:cNvSpPr/>
          <p:nvPr/>
        </p:nvSpPr>
        <p:spPr>
          <a:xfrm>
            <a:off x="9099500" y="6438900"/>
            <a:ext cx="334524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Women in Tech Program - Paper Airplanes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54" name="Google Shape;55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55" name="Google Shape;555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56" name="Google Shape;556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1000" y="1066800"/>
            <a:ext cx="1143000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57" name="Google Shape;557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1000" y="2514600"/>
            <a:ext cx="556260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58" name="Google Shape;558;p1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09600" y="274320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59" name="Google Shape;559;p1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14375" y="2857500"/>
            <a:ext cx="3619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0" name="Google Shape;560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48400" y="2514600"/>
            <a:ext cx="556260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1" name="Google Shape;561;p1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477000" y="274320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2" name="Google Shape;562;p1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619875" y="2857500"/>
            <a:ext cx="2857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3" name="Google Shape;563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1000" y="4076700"/>
            <a:ext cx="556260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4" name="Google Shape;564;p1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09600" y="430530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5" name="Google Shape;565;p12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733425" y="4419600"/>
            <a:ext cx="3238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6" name="Google Shape;566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48400" y="4076700"/>
            <a:ext cx="556260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7" name="Google Shape;567;p12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477000" y="430530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8" name="Google Shape;568;p12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6581775" y="4419600"/>
            <a:ext cx="3619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9" name="Google Shape;569;p12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0" y="6515100"/>
            <a:ext cx="121920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12"/>
          <p:cNvSpPr/>
          <p:nvPr/>
        </p:nvSpPr>
        <p:spPr>
          <a:xfrm>
            <a:off x="381000" y="152400"/>
            <a:ext cx="11430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Montserrat"/>
              <a:buNone/>
            </a:pPr>
            <a:r>
              <a:rPr b="1" i="0" lang="en-US" sz="2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Added Value and Innovation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12"/>
          <p:cNvSpPr/>
          <p:nvPr/>
        </p:nvSpPr>
        <p:spPr>
          <a:xfrm>
            <a:off x="1333500" y="2743200"/>
            <a:ext cx="5257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6B21A8"/>
                </a:solidFill>
                <a:latin typeface="Montserrat"/>
                <a:ea typeface="Montserrat"/>
                <a:cs typeface="Montserrat"/>
                <a:sym typeface="Montserrat"/>
              </a:rPr>
              <a:t>Dual AI Sentiment Analysis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12"/>
          <p:cNvSpPr/>
          <p:nvPr/>
        </p:nvSpPr>
        <p:spPr>
          <a:xfrm>
            <a:off x="1333500" y="3086100"/>
            <a:ext cx="4381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VADER for quick results, BERT for deep understanding - combining speed and accuracy for comprehensive insights.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12"/>
          <p:cNvSpPr/>
          <p:nvPr/>
        </p:nvSpPr>
        <p:spPr>
          <a:xfrm>
            <a:off x="7200900" y="2743200"/>
            <a:ext cx="5257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15E59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115E59"/>
                </a:solidFill>
                <a:latin typeface="Montserrat"/>
                <a:ea typeface="Montserrat"/>
                <a:cs typeface="Montserrat"/>
                <a:sym typeface="Montserrat"/>
              </a:rPr>
              <a:t>Multiple File Format Support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12"/>
          <p:cNvSpPr/>
          <p:nvPr/>
        </p:nvSpPr>
        <p:spPr>
          <a:xfrm>
            <a:off x="7200900" y="3086100"/>
            <a:ext cx="4381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Accepts CSV, Excel, and JSON uploads - ensuring compatibility with various data sources and workflows.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12"/>
          <p:cNvSpPr/>
          <p:nvPr/>
        </p:nvSpPr>
        <p:spPr>
          <a:xfrm>
            <a:off x="1333500" y="4305300"/>
            <a:ext cx="5257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Interactive, Exportable Insights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12"/>
          <p:cNvSpPr/>
          <p:nvPr/>
        </p:nvSpPr>
        <p:spPr>
          <a:xfrm>
            <a:off x="1333500" y="4648200"/>
            <a:ext cx="4381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Generate interactive charts and export results to CSV, PDF, or database for comprehensive analysis.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7" name="Google Shape;577;p12"/>
          <p:cNvSpPr/>
          <p:nvPr/>
        </p:nvSpPr>
        <p:spPr>
          <a:xfrm>
            <a:off x="7200900" y="4305300"/>
            <a:ext cx="5257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730A3"/>
              </a:buClr>
              <a:buSzPts val="1500"/>
              <a:buFont typeface="Montserrat"/>
              <a:buNone/>
            </a:pPr>
            <a:r>
              <a:rPr b="1" i="0" lang="en-US" sz="1500" u="none" cap="none" strike="noStrike">
                <a:solidFill>
                  <a:srgbClr val="3730A3"/>
                </a:solidFill>
                <a:latin typeface="Montserrat"/>
                <a:ea typeface="Montserrat"/>
                <a:cs typeface="Montserrat"/>
                <a:sym typeface="Montserrat"/>
              </a:rPr>
              <a:t>Bridging the Data Gap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p12"/>
          <p:cNvSpPr/>
          <p:nvPr/>
        </p:nvSpPr>
        <p:spPr>
          <a:xfrm>
            <a:off x="7200900" y="4648200"/>
            <a:ext cx="4381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Empower non-technical users with AI-driven insights, making data science accessible to everyone.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12"/>
          <p:cNvSpPr/>
          <p:nvPr/>
        </p:nvSpPr>
        <p:spPr>
          <a:xfrm>
            <a:off x="381000" y="6591300"/>
            <a:ext cx="3027164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6B7280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6B7280"/>
                </a:solidFill>
                <a:latin typeface="Open Sans"/>
                <a:ea typeface="Open Sans"/>
                <a:cs typeface="Open Sans"/>
                <a:sym typeface="Open Sans"/>
              </a:rPr>
              <a:t>Women in Tech Program - Paper Airplanes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12"/>
          <p:cNvSpPr/>
          <p:nvPr/>
        </p:nvSpPr>
        <p:spPr>
          <a:xfrm>
            <a:off x="11477179" y="6591300"/>
            <a:ext cx="400586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6B7280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6B7280"/>
                </a:solidFill>
                <a:latin typeface="Open Sans"/>
                <a:ea typeface="Open Sans"/>
                <a:cs typeface="Open Sans"/>
                <a:sym typeface="Open Sans"/>
              </a:rPr>
              <a:t>12/16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86" name="Google Shape;58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87" name="Google Shape;58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88" name="Google Shape;588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2000" y="2376488"/>
            <a:ext cx="1981200" cy="1762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89" name="Google Shape;589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52575" y="2566988"/>
            <a:ext cx="400050" cy="542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90" name="Google Shape;590;p1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666875" y="2681288"/>
            <a:ext cx="17145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91" name="Google Shape;591;p1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933700" y="2376488"/>
            <a:ext cx="1981200" cy="1762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92" name="Google Shape;592;p1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67125" y="2566988"/>
            <a:ext cx="514350" cy="542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93" name="Google Shape;593;p1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81425" y="2681288"/>
            <a:ext cx="28575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94" name="Google Shape;594;p1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105400" y="2376488"/>
            <a:ext cx="1981200" cy="1762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95" name="Google Shape;595;p13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5867400" y="2566988"/>
            <a:ext cx="457200" cy="542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96" name="Google Shape;596;p13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5981700" y="2681288"/>
            <a:ext cx="22860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97" name="Google Shape;597;p13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7277100" y="2376488"/>
            <a:ext cx="1981200" cy="1762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98" name="Google Shape;598;p13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8024812" y="2566988"/>
            <a:ext cx="485775" cy="542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99" name="Google Shape;599;p13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8139112" y="2681288"/>
            <a:ext cx="2571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0" name="Google Shape;600;p13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9448800" y="2376488"/>
            <a:ext cx="1981200" cy="1762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1" name="Google Shape;601;p13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10210800" y="2566988"/>
            <a:ext cx="457200" cy="542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2" name="Google Shape;602;p13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10325100" y="2681288"/>
            <a:ext cx="22860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3" name="Google Shape;603;p13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2190750" y="2705100"/>
            <a:ext cx="1143000" cy="28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4" name="Google Shape;604;p13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4476750" y="2705100"/>
            <a:ext cx="1143000" cy="28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5" name="Google Shape;605;p13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6762750" y="2705100"/>
            <a:ext cx="1143000" cy="28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6" name="Google Shape;606;p13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9048750" y="2705100"/>
            <a:ext cx="1143000" cy="28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7" name="Google Shape;607;p13"/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381000" y="5257800"/>
            <a:ext cx="11430000" cy="876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8" name="Google Shape;608;p13"/>
          <p:cNvPicPr preferRelativeResize="0"/>
          <p:nvPr/>
        </p:nvPicPr>
        <p:blipFill rotWithShape="1">
          <a:blip r:embed="rId22">
            <a:alphaModFix/>
          </a:blip>
          <a:srcRect b="0" l="0" r="0" t="0"/>
          <a:stretch/>
        </p:blipFill>
        <p:spPr>
          <a:xfrm>
            <a:off x="533400" y="5457825"/>
            <a:ext cx="133350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9" name="Google Shape;609;p13"/>
          <p:cNvPicPr preferRelativeResize="0"/>
          <p:nvPr/>
        </p:nvPicPr>
        <p:blipFill rotWithShape="1">
          <a:blip r:embed="rId23">
            <a:alphaModFix/>
          </a:blip>
          <a:srcRect b="0" l="0" r="0" t="0"/>
          <a:stretch/>
        </p:blipFill>
        <p:spPr>
          <a:xfrm>
            <a:off x="533400" y="57912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10" name="Google Shape;610;p13"/>
          <p:cNvPicPr preferRelativeResize="0"/>
          <p:nvPr/>
        </p:nvPicPr>
        <p:blipFill rotWithShape="1">
          <a:blip r:embed="rId23">
            <a:alphaModFix/>
          </a:blip>
          <a:srcRect b="0" l="0" r="0" t="0"/>
          <a:stretch/>
        </p:blipFill>
        <p:spPr>
          <a:xfrm>
            <a:off x="4292501" y="57912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11" name="Google Shape;611;p13"/>
          <p:cNvPicPr preferRelativeResize="0"/>
          <p:nvPr/>
        </p:nvPicPr>
        <p:blipFill rotWithShape="1">
          <a:blip r:embed="rId23">
            <a:alphaModFix/>
          </a:blip>
          <a:srcRect b="0" l="0" r="0" t="0"/>
          <a:stretch/>
        </p:blipFill>
        <p:spPr>
          <a:xfrm>
            <a:off x="8051750" y="57912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12" name="Google Shape;612;p13"/>
          <p:cNvPicPr preferRelativeResize="0"/>
          <p:nvPr/>
        </p:nvPicPr>
        <p:blipFill rotWithShape="1">
          <a:blip r:embed="rId24">
            <a:alphaModFix/>
          </a:blip>
          <a:srcRect b="0" l="0" r="0" t="0"/>
          <a:stretch/>
        </p:blipFill>
        <p:spPr>
          <a:xfrm>
            <a:off x="0" y="6515100"/>
            <a:ext cx="121920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13"/>
          <p:cNvSpPr/>
          <p:nvPr/>
        </p:nvSpPr>
        <p:spPr>
          <a:xfrm>
            <a:off x="381000" y="152400"/>
            <a:ext cx="11430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Montserrat"/>
              <a:buNone/>
            </a:pPr>
            <a:r>
              <a:rPr b="1" i="0" lang="en-US" sz="2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Live Demonstration Plan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p13"/>
          <p:cNvSpPr/>
          <p:nvPr/>
        </p:nvSpPr>
        <p:spPr>
          <a:xfrm>
            <a:off x="381000" y="1066800"/>
            <a:ext cx="13716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See Insightify_Full in action with a complete workflow demonstration: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" name="Google Shape;615;p13"/>
          <p:cNvSpPr/>
          <p:nvPr/>
        </p:nvSpPr>
        <p:spPr>
          <a:xfrm>
            <a:off x="792480" y="3224213"/>
            <a:ext cx="192024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Montserrat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1. Upload Dataset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13"/>
          <p:cNvSpPr/>
          <p:nvPr/>
        </p:nvSpPr>
        <p:spPr>
          <a:xfrm>
            <a:off x="952500" y="3567113"/>
            <a:ext cx="1600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Upload CSV/Excel/JSON review data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13"/>
          <p:cNvSpPr/>
          <p:nvPr/>
        </p:nvSpPr>
        <p:spPr>
          <a:xfrm>
            <a:off x="2964180" y="3224213"/>
            <a:ext cx="192024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Montserrat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2. Data Processing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13"/>
          <p:cNvSpPr/>
          <p:nvPr/>
        </p:nvSpPr>
        <p:spPr>
          <a:xfrm>
            <a:off x="3124200" y="3567113"/>
            <a:ext cx="1600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Auto-detect review column &amp; clean data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9" name="Google Shape;619;p13"/>
          <p:cNvSpPr/>
          <p:nvPr/>
        </p:nvSpPr>
        <p:spPr>
          <a:xfrm>
            <a:off x="5135880" y="3224213"/>
            <a:ext cx="192024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Montserrat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3. Analysis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13"/>
          <p:cNvSpPr/>
          <p:nvPr/>
        </p:nvSpPr>
        <p:spPr>
          <a:xfrm>
            <a:off x="5295900" y="3567113"/>
            <a:ext cx="1600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Run sentiment analysis &amp; extract keywords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p13"/>
          <p:cNvSpPr/>
          <p:nvPr/>
        </p:nvSpPr>
        <p:spPr>
          <a:xfrm>
            <a:off x="7307580" y="3224213"/>
            <a:ext cx="192024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Montserrat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4. Visualization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2" name="Google Shape;622;p13"/>
          <p:cNvSpPr/>
          <p:nvPr/>
        </p:nvSpPr>
        <p:spPr>
          <a:xfrm>
            <a:off x="7467600" y="3567113"/>
            <a:ext cx="1600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Display interactive plots &amp; word cloud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3" name="Google Shape;623;p13"/>
          <p:cNvSpPr/>
          <p:nvPr/>
        </p:nvSpPr>
        <p:spPr>
          <a:xfrm>
            <a:off x="9479280" y="3224213"/>
            <a:ext cx="192024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Montserrat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5. Export Results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p13"/>
          <p:cNvSpPr/>
          <p:nvPr/>
        </p:nvSpPr>
        <p:spPr>
          <a:xfrm>
            <a:off x="9639300" y="3567113"/>
            <a:ext cx="1600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Export to CSV &amp; store in database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13"/>
          <p:cNvSpPr/>
          <p:nvPr/>
        </p:nvSpPr>
        <p:spPr>
          <a:xfrm>
            <a:off x="742950" y="5410200"/>
            <a:ext cx="111252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Montserrat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Key Demonstration Highlights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Google Shape;626;p13"/>
          <p:cNvSpPr/>
          <p:nvPr/>
        </p:nvSpPr>
        <p:spPr>
          <a:xfrm>
            <a:off x="762000" y="5753100"/>
            <a:ext cx="2783205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Dual AI analysis (VADER + BERT)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p13"/>
          <p:cNvSpPr/>
          <p:nvPr/>
        </p:nvSpPr>
        <p:spPr>
          <a:xfrm>
            <a:off x="4521101" y="5753100"/>
            <a:ext cx="1982212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Interactive visualizations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8" name="Google Shape;628;p13"/>
          <p:cNvSpPr/>
          <p:nvPr/>
        </p:nvSpPr>
        <p:spPr>
          <a:xfrm>
            <a:off x="8280350" y="5753100"/>
            <a:ext cx="250370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Export options (CSV, PDF, DB)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9" name="Google Shape;629;p13"/>
          <p:cNvSpPr/>
          <p:nvPr/>
        </p:nvSpPr>
        <p:spPr>
          <a:xfrm>
            <a:off x="381000" y="6591300"/>
            <a:ext cx="259711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6B7280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6B7280"/>
                </a:solidFill>
                <a:latin typeface="Open Sans"/>
                <a:ea typeface="Open Sans"/>
                <a:cs typeface="Open Sans"/>
                <a:sym typeface="Open Sans"/>
              </a:rPr>
              <a:t>Insightify_Full — AI Review Analyzer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p13"/>
          <p:cNvSpPr/>
          <p:nvPr/>
        </p:nvSpPr>
        <p:spPr>
          <a:xfrm>
            <a:off x="10980539" y="6591300"/>
            <a:ext cx="996553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6B7280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6B7280"/>
                </a:solidFill>
                <a:latin typeface="Open Sans"/>
                <a:ea typeface="Open Sans"/>
                <a:cs typeface="Open Sans"/>
                <a:sym typeface="Open Sans"/>
              </a:rPr>
              <a:t>Page 13 of 16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36" name="Google Shape;63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37" name="Google Shape;63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38" name="Google Shape;638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1000" y="1638300"/>
            <a:ext cx="5562600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39" name="Google Shape;639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9600" y="1866900"/>
            <a:ext cx="324743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40" name="Google Shape;640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48146" y="1981200"/>
            <a:ext cx="2476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41" name="Google Shape;641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248400" y="1638300"/>
            <a:ext cx="5562600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42" name="Google Shape;642;p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477000" y="1866900"/>
            <a:ext cx="314771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43" name="Google Shape;643;p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491436" y="1981200"/>
            <a:ext cx="2857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44" name="Google Shape;644;p14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81000" y="3238500"/>
            <a:ext cx="5562600" cy="1524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45" name="Google Shape;645;p14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609600" y="3467100"/>
            <a:ext cx="36195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46" name="Google Shape;646;p14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09600" y="3581400"/>
            <a:ext cx="3619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47" name="Google Shape;647;p14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6248400" y="3238500"/>
            <a:ext cx="5562600" cy="1524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48" name="Google Shape;648;p14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6477000" y="3467100"/>
            <a:ext cx="296912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49" name="Google Shape;649;p14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6515844" y="3581400"/>
            <a:ext cx="219075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50" name="Google Shape;650;p14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0" y="6438900"/>
            <a:ext cx="12192000" cy="419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14"/>
          <p:cNvSpPr/>
          <p:nvPr/>
        </p:nvSpPr>
        <p:spPr>
          <a:xfrm>
            <a:off x="381000" y="152400"/>
            <a:ext cx="11430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Montserrat"/>
              <a:buNone/>
            </a:pPr>
            <a:r>
              <a:rPr b="1" i="0" lang="en-US" sz="2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Future Enhancements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2" name="Google Shape;652;p14"/>
          <p:cNvSpPr/>
          <p:nvPr/>
        </p:nvSpPr>
        <p:spPr>
          <a:xfrm>
            <a:off x="381000" y="1066800"/>
            <a:ext cx="13716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374151"/>
                </a:solidFill>
                <a:latin typeface="Open Sans"/>
                <a:ea typeface="Open Sans"/>
                <a:cs typeface="Open Sans"/>
                <a:sym typeface="Open Sans"/>
              </a:rPr>
              <a:t>Planned improvements to enhance Insightify_Full's capabilities and user experience: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3" name="Google Shape;653;p14"/>
          <p:cNvSpPr/>
          <p:nvPr/>
        </p:nvSpPr>
        <p:spPr>
          <a:xfrm>
            <a:off x="1086743" y="1866900"/>
            <a:ext cx="5553908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Montserrat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Optimize for Larger Datasets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4" name="Google Shape;654;p14"/>
          <p:cNvSpPr/>
          <p:nvPr/>
        </p:nvSpPr>
        <p:spPr>
          <a:xfrm>
            <a:off x="1086743" y="2247900"/>
            <a:ext cx="4628257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Enhance processing capabilities to handle thousands of reviews efficiently, enabling analysis of larger business datasets.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14"/>
          <p:cNvSpPr/>
          <p:nvPr/>
        </p:nvSpPr>
        <p:spPr>
          <a:xfrm>
            <a:off x="6944171" y="1866900"/>
            <a:ext cx="5565874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Montserrat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Recommendation Engine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6" name="Google Shape;656;p14"/>
          <p:cNvSpPr/>
          <p:nvPr/>
        </p:nvSpPr>
        <p:spPr>
          <a:xfrm>
            <a:off x="6944171" y="2247900"/>
            <a:ext cx="463822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Implement a product recommendation system based on sentiment trends and user preferences derived from review analysis.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7" name="Google Shape;657;p14"/>
          <p:cNvSpPr/>
          <p:nvPr/>
        </p:nvSpPr>
        <p:spPr>
          <a:xfrm>
            <a:off x="1123950" y="3467100"/>
            <a:ext cx="550926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Montserrat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Multi-language Support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14"/>
          <p:cNvSpPr/>
          <p:nvPr/>
        </p:nvSpPr>
        <p:spPr>
          <a:xfrm>
            <a:off x="1123950" y="3848100"/>
            <a:ext cx="45910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Add support for global e-commerce reviews by enabling analysis of reviews in multiple languages beyond English.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9" name="Google Shape;659;p14"/>
          <p:cNvSpPr/>
          <p:nvPr/>
        </p:nvSpPr>
        <p:spPr>
          <a:xfrm>
            <a:off x="6926312" y="3467100"/>
            <a:ext cx="558730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Montserrat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Mobile-friendly Interface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0" name="Google Shape;660;p14"/>
          <p:cNvSpPr/>
          <p:nvPr/>
        </p:nvSpPr>
        <p:spPr>
          <a:xfrm>
            <a:off x="6926312" y="3848100"/>
            <a:ext cx="4656088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Develop a responsive design allowing users to perform review analysis and access insights on mobile devices for on-the-go analysis.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14"/>
          <p:cNvSpPr/>
          <p:nvPr/>
        </p:nvSpPr>
        <p:spPr>
          <a:xfrm>
            <a:off x="381000" y="6553200"/>
            <a:ext cx="259711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Insightify_Full — AI Review Analyzer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2" name="Google Shape;662;p14"/>
          <p:cNvSpPr/>
          <p:nvPr/>
        </p:nvSpPr>
        <p:spPr>
          <a:xfrm>
            <a:off x="10980539" y="6553200"/>
            <a:ext cx="996553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Page 14 of 16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68" name="Google Shape;66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69" name="Google Shape;66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0" name="Google Shape;67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4800" y="990600"/>
            <a:ext cx="5562600" cy="5181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1" name="Google Shape;671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3400" y="121920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2" name="Google Shape;672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9613" y="1333500"/>
            <a:ext cx="219075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3" name="Google Shape;673;p1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33400" y="2057400"/>
            <a:ext cx="762000" cy="38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4" name="Google Shape;674;p1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33400" y="24003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5" name="Google Shape;675;p1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33400" y="30861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6" name="Google Shape;676;p1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33400" y="37719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7" name="Google Shape;677;p1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33400" y="5334000"/>
            <a:ext cx="51054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8" name="Google Shape;678;p15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85800" y="5438775"/>
            <a:ext cx="142875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9" name="Google Shape;679;p15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636514" y="5667375"/>
            <a:ext cx="142875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0" name="Google Shape;68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24600" y="990600"/>
            <a:ext cx="5562600" cy="5181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1" name="Google Shape;681;p15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553200" y="1219200"/>
            <a:ext cx="5715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2" name="Google Shape;682;p15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6657975" y="1333500"/>
            <a:ext cx="3619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3" name="Google Shape;683;p15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6553200" y="2057400"/>
            <a:ext cx="762000" cy="38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4" name="Google Shape;684;p15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6553200" y="24765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5" name="Google Shape;685;p15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6681788" y="2552700"/>
            <a:ext cx="20002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6" name="Google Shape;686;p15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6553200" y="32385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7" name="Google Shape;687;p15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6667500" y="3314700"/>
            <a:ext cx="22860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8" name="Google Shape;688;p15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6553200" y="40005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9" name="Google Shape;689;p15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6638925" y="4076700"/>
            <a:ext cx="28575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90" name="Google Shape;690;p15"/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7176492" y="5562600"/>
            <a:ext cx="3858816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91" name="Google Shape;691;p15"/>
          <p:cNvPicPr preferRelativeResize="0"/>
          <p:nvPr/>
        </p:nvPicPr>
        <p:blipFill rotWithShape="1">
          <a:blip r:embed="rId22">
            <a:alphaModFix/>
          </a:blip>
          <a:srcRect b="0" l="0" r="0" t="0"/>
          <a:stretch/>
        </p:blipFill>
        <p:spPr>
          <a:xfrm>
            <a:off x="7405092" y="5667375"/>
            <a:ext cx="1143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92" name="Google Shape;692;p15"/>
          <p:cNvPicPr preferRelativeResize="0"/>
          <p:nvPr/>
        </p:nvPicPr>
        <p:blipFill rotWithShape="1">
          <a:blip r:embed="rId23">
            <a:alphaModFix/>
          </a:blip>
          <a:srcRect b="0" l="0" r="0" t="0"/>
          <a:stretch/>
        </p:blipFill>
        <p:spPr>
          <a:xfrm>
            <a:off x="0" y="6477000"/>
            <a:ext cx="121920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15"/>
          <p:cNvSpPr/>
          <p:nvPr/>
        </p:nvSpPr>
        <p:spPr>
          <a:xfrm>
            <a:off x="381000" y="152400"/>
            <a:ext cx="13716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Montserrat"/>
              <a:buNone/>
            </a:pPr>
            <a:r>
              <a:rPr b="1" i="0" lang="en-US" sz="2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 and Acknowledgments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4" name="Google Shape;694;p15"/>
          <p:cNvSpPr/>
          <p:nvPr/>
        </p:nvSpPr>
        <p:spPr>
          <a:xfrm>
            <a:off x="1257300" y="1352550"/>
            <a:ext cx="149358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Montserrat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p15"/>
          <p:cNvSpPr/>
          <p:nvPr/>
        </p:nvSpPr>
        <p:spPr>
          <a:xfrm>
            <a:off x="800100" y="2362200"/>
            <a:ext cx="4838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Insightify_Full simplifies review analysis for mid-size datasets, making complex data accessible.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15"/>
          <p:cNvSpPr/>
          <p:nvPr/>
        </p:nvSpPr>
        <p:spPr>
          <a:xfrm>
            <a:off x="800100" y="3048000"/>
            <a:ext cx="4838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Combines AI, NLP, and visualization to transform raw reviews into actionable insights.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7" name="Google Shape;697;p15"/>
          <p:cNvSpPr/>
          <p:nvPr/>
        </p:nvSpPr>
        <p:spPr>
          <a:xfrm>
            <a:off x="800100" y="3733800"/>
            <a:ext cx="4838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Enables data-driven decision-making without requiring programming expertise.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15"/>
          <p:cNvSpPr/>
          <p:nvPr/>
        </p:nvSpPr>
        <p:spPr>
          <a:xfrm>
            <a:off x="904875" y="5334000"/>
            <a:ext cx="5105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B21A8"/>
                </a:solidFill>
                <a:latin typeface="Arial"/>
                <a:ea typeface="Arial"/>
                <a:cs typeface="Arial"/>
                <a:sym typeface="Arial"/>
              </a:rPr>
              <a:t> Every insight represents a curious mind's dedication to knowledge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9" name="Google Shape;699;p15"/>
          <p:cNvSpPr/>
          <p:nvPr/>
        </p:nvSpPr>
        <p:spPr>
          <a:xfrm>
            <a:off x="7277100" y="1352550"/>
            <a:ext cx="2423696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Montserrat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Montserrat"/>
                <a:ea typeface="Montserrat"/>
                <a:cs typeface="Montserrat"/>
                <a:sym typeface="Montserrat"/>
              </a:rPr>
              <a:t>Acknowledgments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" name="Google Shape;700;p15"/>
          <p:cNvSpPr/>
          <p:nvPr/>
        </p:nvSpPr>
        <p:spPr>
          <a:xfrm>
            <a:off x="7162800" y="2438400"/>
            <a:ext cx="1215182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Tutor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1" name="Google Shape;701;p15"/>
          <p:cNvSpPr/>
          <p:nvPr/>
        </p:nvSpPr>
        <p:spPr>
          <a:xfrm>
            <a:off x="7162800" y="2705100"/>
            <a:ext cx="1458218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Mulham Fetna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" name="Google Shape;702;p15"/>
          <p:cNvSpPr/>
          <p:nvPr/>
        </p:nvSpPr>
        <p:spPr>
          <a:xfrm>
            <a:off x="7162800" y="3200400"/>
            <a:ext cx="1515368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Mentor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3" name="Google Shape;703;p15"/>
          <p:cNvSpPr/>
          <p:nvPr/>
        </p:nvSpPr>
        <p:spPr>
          <a:xfrm>
            <a:off x="7162800" y="3467100"/>
            <a:ext cx="1818442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Jaafer Mahfoud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15"/>
          <p:cNvSpPr/>
          <p:nvPr/>
        </p:nvSpPr>
        <p:spPr>
          <a:xfrm>
            <a:off x="7162800" y="3962400"/>
            <a:ext cx="3584079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Program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5" name="Google Shape;705;p15"/>
          <p:cNvSpPr/>
          <p:nvPr/>
        </p:nvSpPr>
        <p:spPr>
          <a:xfrm>
            <a:off x="7162800" y="4229100"/>
            <a:ext cx="4300895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Women in Tech Program - Paper Airplanes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6" name="Google Shape;706;p15"/>
          <p:cNvSpPr/>
          <p:nvPr/>
        </p:nvSpPr>
        <p:spPr>
          <a:xfrm>
            <a:off x="6790611" y="5562600"/>
            <a:ext cx="4630579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E59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115E59"/>
                </a:solidFill>
                <a:latin typeface="Arial"/>
                <a:ea typeface="Arial"/>
                <a:cs typeface="Arial"/>
                <a:sym typeface="Arial"/>
              </a:rPr>
              <a:t> Thank you for your guidance and support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7" name="Google Shape;707;p15"/>
          <p:cNvSpPr/>
          <p:nvPr/>
        </p:nvSpPr>
        <p:spPr>
          <a:xfrm>
            <a:off x="381000" y="6553200"/>
            <a:ext cx="3286839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Insightify_Full — AI Review Analyzer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8" name="Google Shape;708;p15"/>
          <p:cNvSpPr/>
          <p:nvPr/>
        </p:nvSpPr>
        <p:spPr>
          <a:xfrm>
            <a:off x="11371808" y="6553200"/>
            <a:ext cx="52703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15/16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14" name="Google Shape;71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15" name="Google Shape;71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16" name="Google Shape;716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8600" y="914400"/>
            <a:ext cx="571500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17" name="Google Shape;717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42900" y="1028700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18" name="Google Shape;718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57200" y="11430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19" name="Google Shape;719;p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00100" y="1562100"/>
            <a:ext cx="1333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20" name="Google Shape;720;p1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00100" y="1866900"/>
            <a:ext cx="1143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21" name="Google Shape;721;p1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28600" y="2324100"/>
            <a:ext cx="5715000" cy="1866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22" name="Google Shape;722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42900" y="2438400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23" name="Google Shape;723;p1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57200" y="25527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24" name="Google Shape;724;p16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800100" y="29718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25" name="Google Shape;725;p16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800100" y="3276600"/>
            <a:ext cx="1905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26" name="Google Shape;726;p16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800100" y="3581400"/>
            <a:ext cx="1905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27" name="Google Shape;727;p16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800100" y="3886200"/>
            <a:ext cx="1905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28" name="Google Shape;728;p16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6248400" y="914400"/>
            <a:ext cx="5715000" cy="1562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29" name="Google Shape;729;p16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6362700" y="1028700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30" name="Google Shape;730;p16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6486525" y="1143000"/>
            <a:ext cx="1333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31" name="Google Shape;731;p16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6819900" y="15621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32" name="Google Shape;732;p16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6819900" y="1866900"/>
            <a:ext cx="1143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33" name="Google Shape;733;p16"/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6819900" y="2171700"/>
            <a:ext cx="1143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34" name="Google Shape;734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8400" y="2628900"/>
            <a:ext cx="571500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35" name="Google Shape;735;p16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6362700" y="2743200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36" name="Google Shape;736;p16"/>
          <p:cNvPicPr preferRelativeResize="0"/>
          <p:nvPr/>
        </p:nvPicPr>
        <p:blipFill rotWithShape="1">
          <a:blip r:embed="rId22">
            <a:alphaModFix/>
          </a:blip>
          <a:srcRect b="0" l="0" r="0" t="0"/>
          <a:stretch/>
        </p:blipFill>
        <p:spPr>
          <a:xfrm>
            <a:off x="6467475" y="2857500"/>
            <a:ext cx="1714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37" name="Google Shape;737;p16"/>
          <p:cNvPicPr preferRelativeResize="0"/>
          <p:nvPr/>
        </p:nvPicPr>
        <p:blipFill rotWithShape="1">
          <a:blip r:embed="rId23">
            <a:alphaModFix/>
          </a:blip>
          <a:srcRect b="0" l="0" r="0" t="0"/>
          <a:stretch/>
        </p:blipFill>
        <p:spPr>
          <a:xfrm>
            <a:off x="6819900" y="32766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38" name="Google Shape;738;p16"/>
          <p:cNvPicPr preferRelativeResize="0"/>
          <p:nvPr/>
        </p:nvPicPr>
        <p:blipFill rotWithShape="1">
          <a:blip r:embed="rId24">
            <a:alphaModFix/>
          </a:blip>
          <a:srcRect b="0" l="0" r="0" t="0"/>
          <a:stretch/>
        </p:blipFill>
        <p:spPr>
          <a:xfrm>
            <a:off x="6819900" y="3581400"/>
            <a:ext cx="1905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39" name="Google Shape;739;p1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248400" y="4038600"/>
            <a:ext cx="5715000" cy="1866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40" name="Google Shape;740;p16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6362700" y="4152900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41" name="Google Shape;741;p16"/>
          <p:cNvPicPr preferRelativeResize="0"/>
          <p:nvPr/>
        </p:nvPicPr>
        <p:blipFill rotWithShape="1">
          <a:blip r:embed="rId25">
            <a:alphaModFix/>
          </a:blip>
          <a:srcRect b="0" l="0" r="0" t="0"/>
          <a:stretch/>
        </p:blipFill>
        <p:spPr>
          <a:xfrm>
            <a:off x="6477000" y="42672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42" name="Google Shape;742;p16"/>
          <p:cNvPicPr preferRelativeResize="0"/>
          <p:nvPr/>
        </p:nvPicPr>
        <p:blipFill rotWithShape="1">
          <a:blip r:embed="rId26">
            <a:alphaModFix/>
          </a:blip>
          <a:srcRect b="0" l="0" r="0" t="0"/>
          <a:stretch/>
        </p:blipFill>
        <p:spPr>
          <a:xfrm>
            <a:off x="6819900" y="4686300"/>
            <a:ext cx="1333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43" name="Google Shape;743;p16"/>
          <p:cNvPicPr preferRelativeResize="0"/>
          <p:nvPr/>
        </p:nvPicPr>
        <p:blipFill rotWithShape="1">
          <a:blip r:embed="rId27">
            <a:alphaModFix/>
          </a:blip>
          <a:srcRect b="0" l="0" r="0" t="0"/>
          <a:stretch/>
        </p:blipFill>
        <p:spPr>
          <a:xfrm>
            <a:off x="6819900" y="4991100"/>
            <a:ext cx="1333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44" name="Google Shape;744;p16"/>
          <p:cNvPicPr preferRelativeResize="0"/>
          <p:nvPr/>
        </p:nvPicPr>
        <p:blipFill rotWithShape="1">
          <a:blip r:embed="rId28">
            <a:alphaModFix/>
          </a:blip>
          <a:srcRect b="0" l="0" r="0" t="0"/>
          <a:stretch/>
        </p:blipFill>
        <p:spPr>
          <a:xfrm>
            <a:off x="6819900" y="5295900"/>
            <a:ext cx="1143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45" name="Google Shape;745;p16"/>
          <p:cNvPicPr preferRelativeResize="0"/>
          <p:nvPr/>
        </p:nvPicPr>
        <p:blipFill rotWithShape="1">
          <a:blip r:embed="rId29">
            <a:alphaModFix/>
          </a:blip>
          <a:srcRect b="0" l="0" r="0" t="0"/>
          <a:stretch/>
        </p:blipFill>
        <p:spPr>
          <a:xfrm>
            <a:off x="0" y="6515100"/>
            <a:ext cx="121920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746" name="Google Shape;746;p16"/>
          <p:cNvSpPr/>
          <p:nvPr/>
        </p:nvSpPr>
        <p:spPr>
          <a:xfrm>
            <a:off x="381000" y="152400"/>
            <a:ext cx="11430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Montserrat"/>
              <a:buNone/>
            </a:pPr>
            <a:r>
              <a:rPr b="1" i="0" lang="en-US" sz="2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References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7" name="Google Shape;747;p16"/>
          <p:cNvSpPr/>
          <p:nvPr/>
        </p:nvSpPr>
        <p:spPr>
          <a:xfrm>
            <a:off x="838200" y="1066800"/>
            <a:ext cx="1143536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8A4FFF"/>
              </a:buClr>
              <a:buSzPts val="1800"/>
              <a:buFont typeface="Open Sans"/>
              <a:buNone/>
            </a:pPr>
            <a:r>
              <a:rPr b="1" i="0" lang="en-US" sz="1800" u="none" cap="none" strike="noStrike">
                <a:solidFill>
                  <a:srgbClr val="8A4FFF"/>
                </a:solidFill>
                <a:latin typeface="Open Sans"/>
                <a:ea typeface="Open Sans"/>
                <a:cs typeface="Open Sans"/>
                <a:sym typeface="Open Sans"/>
              </a:rPr>
              <a:t>Backend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8" name="Google Shape;748;p16"/>
          <p:cNvSpPr/>
          <p:nvPr/>
        </p:nvSpPr>
        <p:spPr>
          <a:xfrm>
            <a:off x="1009650" y="1524000"/>
            <a:ext cx="965299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Flask (core)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9" name="Google Shape;749;p16"/>
          <p:cNvSpPr/>
          <p:nvPr/>
        </p:nvSpPr>
        <p:spPr>
          <a:xfrm>
            <a:off x="990600" y="1828800"/>
            <a:ext cx="1900773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FastAPI (AI integration)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16"/>
          <p:cNvSpPr/>
          <p:nvPr/>
        </p:nvSpPr>
        <p:spPr>
          <a:xfrm>
            <a:off x="838200" y="2476500"/>
            <a:ext cx="117354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8A4FFF"/>
              </a:buClr>
              <a:buSzPts val="1800"/>
              <a:buFont typeface="Open Sans"/>
              <a:buNone/>
            </a:pPr>
            <a:r>
              <a:rPr b="1" i="0" lang="en-US" sz="1800" u="none" cap="none" strike="noStrike">
                <a:solidFill>
                  <a:srgbClr val="8A4FFF"/>
                </a:solidFill>
                <a:latin typeface="Open Sans"/>
                <a:ea typeface="Open Sans"/>
                <a:cs typeface="Open Sans"/>
                <a:sym typeface="Open Sans"/>
              </a:rPr>
              <a:t>AI &amp; NLP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1" name="Google Shape;751;p16"/>
          <p:cNvSpPr/>
          <p:nvPr/>
        </p:nvSpPr>
        <p:spPr>
          <a:xfrm>
            <a:off x="1028700" y="2933700"/>
            <a:ext cx="2293501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VADER (sentiment analysis)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16"/>
          <p:cNvSpPr/>
          <p:nvPr/>
        </p:nvSpPr>
        <p:spPr>
          <a:xfrm>
            <a:off x="1066800" y="3238500"/>
            <a:ext cx="1737539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Transformers (BERT)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3" name="Google Shape;753;p16"/>
          <p:cNvSpPr/>
          <p:nvPr/>
        </p:nvSpPr>
        <p:spPr>
          <a:xfrm>
            <a:off x="1066800" y="3543300"/>
            <a:ext cx="453985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NLTK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4" name="Google Shape;754;p16"/>
          <p:cNvSpPr/>
          <p:nvPr/>
        </p:nvSpPr>
        <p:spPr>
          <a:xfrm>
            <a:off x="1066800" y="3848100"/>
            <a:ext cx="874038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scikit-learn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5" name="Google Shape;755;p16"/>
          <p:cNvSpPr/>
          <p:nvPr/>
        </p:nvSpPr>
        <p:spPr>
          <a:xfrm>
            <a:off x="6858000" y="1066800"/>
            <a:ext cx="1844159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8A4FFF"/>
              </a:buClr>
              <a:buSzPts val="1800"/>
              <a:buFont typeface="Open Sans"/>
              <a:buNone/>
            </a:pPr>
            <a:r>
              <a:rPr b="1" i="0" lang="en-US" sz="1800" u="none" cap="none" strike="noStrike">
                <a:solidFill>
                  <a:srgbClr val="8A4FFF"/>
                </a:solidFill>
                <a:latin typeface="Open Sans"/>
                <a:ea typeface="Open Sans"/>
                <a:cs typeface="Open Sans"/>
                <a:sym typeface="Open Sans"/>
              </a:rPr>
              <a:t>Data Handling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6" name="Google Shape;756;p16"/>
          <p:cNvSpPr/>
          <p:nvPr/>
        </p:nvSpPr>
        <p:spPr>
          <a:xfrm>
            <a:off x="7048500" y="1524000"/>
            <a:ext cx="600075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pandas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p16"/>
          <p:cNvSpPr/>
          <p:nvPr/>
        </p:nvSpPr>
        <p:spPr>
          <a:xfrm>
            <a:off x="7010400" y="1828800"/>
            <a:ext cx="548997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numpy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Google Shape;758;p16"/>
          <p:cNvSpPr/>
          <p:nvPr/>
        </p:nvSpPr>
        <p:spPr>
          <a:xfrm>
            <a:off x="7010400" y="2133600"/>
            <a:ext cx="73205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openpyxl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9" name="Google Shape;759;p16"/>
          <p:cNvSpPr/>
          <p:nvPr/>
        </p:nvSpPr>
        <p:spPr>
          <a:xfrm>
            <a:off x="6858000" y="2781300"/>
            <a:ext cx="1671816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8A4FFF"/>
              </a:buClr>
              <a:buSzPts val="1800"/>
              <a:buFont typeface="Open Sans"/>
              <a:buNone/>
            </a:pPr>
            <a:r>
              <a:rPr b="1" i="0" lang="en-US" sz="1800" u="none" cap="none" strike="noStrike">
                <a:solidFill>
                  <a:srgbClr val="8A4FFF"/>
                </a:solidFill>
                <a:latin typeface="Open Sans"/>
                <a:ea typeface="Open Sans"/>
                <a:cs typeface="Open Sans"/>
                <a:sym typeface="Open Sans"/>
              </a:rPr>
              <a:t>Visualization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0" name="Google Shape;760;p16"/>
          <p:cNvSpPr/>
          <p:nvPr/>
        </p:nvSpPr>
        <p:spPr>
          <a:xfrm>
            <a:off x="7048500" y="3238500"/>
            <a:ext cx="447199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Plotly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1" name="Google Shape;761;p16"/>
          <p:cNvSpPr/>
          <p:nvPr/>
        </p:nvSpPr>
        <p:spPr>
          <a:xfrm>
            <a:off x="7086600" y="3543300"/>
            <a:ext cx="83367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wordcloud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2" name="Google Shape;762;p16"/>
          <p:cNvSpPr/>
          <p:nvPr/>
        </p:nvSpPr>
        <p:spPr>
          <a:xfrm>
            <a:off x="6858000" y="4191000"/>
            <a:ext cx="316486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8A4FFF"/>
              </a:buClr>
              <a:buSzPts val="1800"/>
              <a:buFont typeface="Open Sans"/>
              <a:buNone/>
            </a:pPr>
            <a:r>
              <a:rPr b="1" i="0" lang="en-US" sz="1800" u="none" cap="none" strike="noStrike">
                <a:solidFill>
                  <a:srgbClr val="8A4FFF"/>
                </a:solidFill>
                <a:latin typeface="Open Sans"/>
                <a:ea typeface="Open Sans"/>
                <a:cs typeface="Open Sans"/>
                <a:sym typeface="Open Sans"/>
              </a:rPr>
              <a:t>Additional Technologies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3" name="Google Shape;763;p16"/>
          <p:cNvSpPr/>
          <p:nvPr/>
        </p:nvSpPr>
        <p:spPr>
          <a:xfrm>
            <a:off x="7029450" y="4648200"/>
            <a:ext cx="106727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SQLAlchemy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4" name="Google Shape;764;p16"/>
          <p:cNvSpPr/>
          <p:nvPr/>
        </p:nvSpPr>
        <p:spPr>
          <a:xfrm>
            <a:off x="7029450" y="4953000"/>
            <a:ext cx="782955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psycopg2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5" name="Google Shape;765;p16"/>
          <p:cNvSpPr/>
          <p:nvPr/>
        </p:nvSpPr>
        <p:spPr>
          <a:xfrm>
            <a:off x="7010400" y="5257800"/>
            <a:ext cx="70151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requests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6" name="Google Shape;766;p16"/>
          <p:cNvSpPr/>
          <p:nvPr/>
        </p:nvSpPr>
        <p:spPr>
          <a:xfrm>
            <a:off x="6896100" y="5562600"/>
            <a:ext cx="1159073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python-dotenv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7" name="Google Shape;767;p16"/>
          <p:cNvSpPr/>
          <p:nvPr/>
        </p:nvSpPr>
        <p:spPr>
          <a:xfrm>
            <a:off x="381000" y="6591300"/>
            <a:ext cx="3027164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Women in Tech Program - Paper Airplanes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8" name="Google Shape;768;p16"/>
          <p:cNvSpPr/>
          <p:nvPr/>
        </p:nvSpPr>
        <p:spPr>
          <a:xfrm>
            <a:off x="10980539" y="6591300"/>
            <a:ext cx="996553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Open Sans"/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16 of 16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5" name="Google Shape;5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" name="Google Shape;5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7" name="Google Shape;57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8600" y="952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8" name="Google Shape;58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28600" y="1409700"/>
            <a:ext cx="56388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9" name="Google Shape;59;p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42900" y="1524000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" name="Google Shape;60;p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61963" y="1628775"/>
            <a:ext cx="238125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1" name="Google Shape;61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28600" y="2514600"/>
            <a:ext cx="56388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2" name="Google Shape;62;p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42900" y="2628900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3" name="Google Shape;63;p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85775" y="2733675"/>
            <a:ext cx="190500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4" name="Google Shape;64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28600" y="3619500"/>
            <a:ext cx="56388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5" name="Google Shape;65;p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42900" y="3733800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6" name="Google Shape;66;p3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461963" y="3838575"/>
            <a:ext cx="238125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" name="Google Shape;67;p3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324600" y="952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" name="Google Shape;68;p3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6324600" y="1409700"/>
            <a:ext cx="56388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9" name="Google Shape;69;p3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6438900" y="1524000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0" name="Google Shape;70;p3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6567488" y="1628775"/>
            <a:ext cx="219075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1" name="Google Shape;71;p3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6324600" y="2514600"/>
            <a:ext cx="56388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2" name="Google Shape;72;p3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6438900" y="2628900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3" name="Google Shape;73;p3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6581775" y="2733675"/>
            <a:ext cx="190500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4" name="Google Shape;74;p3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6324600" y="3619500"/>
            <a:ext cx="56388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5" name="Google Shape;75;p3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6438900" y="3733800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6" name="Google Shape;76;p3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6567488" y="3838575"/>
            <a:ext cx="219075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7" name="Google Shape;77;p3"/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6324600" y="4724400"/>
            <a:ext cx="56388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8" name="Google Shape;78;p3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6438900" y="4838700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9" name="Google Shape;79;p3"/>
          <p:cNvPicPr preferRelativeResize="0"/>
          <p:nvPr/>
        </p:nvPicPr>
        <p:blipFill rotWithShape="1">
          <a:blip r:embed="rId22">
            <a:alphaModFix/>
          </a:blip>
          <a:srcRect b="0" l="0" r="0" t="0"/>
          <a:stretch/>
        </p:blipFill>
        <p:spPr>
          <a:xfrm>
            <a:off x="6591300" y="4943475"/>
            <a:ext cx="17145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3"/>
          <p:cNvSpPr/>
          <p:nvPr/>
        </p:nvSpPr>
        <p:spPr>
          <a:xfrm>
            <a:off x="381000" y="152400"/>
            <a:ext cx="13716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Objectives and Goals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571500" y="914400"/>
            <a:ext cx="5638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Key Objectives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971550" y="1524000"/>
            <a:ext cx="573786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Develop AI Review Analyzer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971550" y="1790700"/>
            <a:ext cx="47815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Create a AI tool that processes textual review data from platforms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971550" y="2628900"/>
            <a:ext cx="573786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Extract Actionable Insights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971550" y="2895600"/>
            <a:ext cx="47815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Identify key insights, keywords, and sentiment trends from review datasets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971550" y="3733800"/>
            <a:ext cx="573786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Empower Non-Technical Users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3"/>
          <p:cNvSpPr/>
          <p:nvPr/>
        </p:nvSpPr>
        <p:spPr>
          <a:xfrm>
            <a:off x="971550" y="4000500"/>
            <a:ext cx="47815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Enable users without technical expertise to perform review analysis efficiently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3"/>
          <p:cNvSpPr/>
          <p:nvPr/>
        </p:nvSpPr>
        <p:spPr>
          <a:xfrm>
            <a:off x="6667500" y="914400"/>
            <a:ext cx="5638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Measurable Goals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7067550" y="1524000"/>
            <a:ext cx="478155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User-Friendly Interface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3"/>
          <p:cNvSpPr/>
          <p:nvPr/>
        </p:nvSpPr>
        <p:spPr>
          <a:xfrm>
            <a:off x="7067550" y="1790700"/>
            <a:ext cx="47815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Build an intuitive interface using Flask and FastAPI for seamless user experience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3"/>
          <p:cNvSpPr/>
          <p:nvPr/>
        </p:nvSpPr>
        <p:spPr>
          <a:xfrm>
            <a:off x="7067550" y="2628900"/>
            <a:ext cx="573786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Multiple Data Format Support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3"/>
          <p:cNvSpPr/>
          <p:nvPr/>
        </p:nvSpPr>
        <p:spPr>
          <a:xfrm>
            <a:off x="7067550" y="2895600"/>
            <a:ext cx="47815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Implement support for CSV, Excel, and JSON file formats for flexible data input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3"/>
          <p:cNvSpPr/>
          <p:nvPr/>
        </p:nvSpPr>
        <p:spPr>
          <a:xfrm>
            <a:off x="7067550" y="3733800"/>
            <a:ext cx="573786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Interactive Visualizations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3"/>
          <p:cNvSpPr/>
          <p:nvPr/>
        </p:nvSpPr>
        <p:spPr>
          <a:xfrm>
            <a:off x="7067550" y="4000500"/>
            <a:ext cx="47815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Create plots, word clouds, and summaries to visualize insights effectively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7067550" y="4838700"/>
            <a:ext cx="478155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Results Storage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3"/>
          <p:cNvSpPr/>
          <p:nvPr/>
        </p:nvSpPr>
        <p:spPr>
          <a:xfrm>
            <a:off x="7067550" y="5105400"/>
            <a:ext cx="47815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Implement database storage for analysis results to enable future reference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3"/>
          <p:cNvSpPr/>
          <p:nvPr/>
        </p:nvSpPr>
        <p:spPr>
          <a:xfrm>
            <a:off x="381000" y="6553200"/>
            <a:ext cx="2876074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6B728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Insightify_Full — AI Review Analyzer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3"/>
          <p:cNvSpPr/>
          <p:nvPr/>
        </p:nvSpPr>
        <p:spPr>
          <a:xfrm>
            <a:off x="11511409" y="6553200"/>
            <a:ext cx="359509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6B728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3/16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4" name="Google Shape;10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5" name="Google Shape;10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6" name="Google Shape;106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8600" y="914400"/>
            <a:ext cx="5715000" cy="5334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7" name="Google Shape;107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57200" y="1143000"/>
            <a:ext cx="2857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8" name="Google Shape;108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57200" y="1676400"/>
            <a:ext cx="171450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9" name="Google Shape;109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57200" y="2362200"/>
            <a:ext cx="171450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0" name="Google Shape;110;p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7200" y="2781300"/>
            <a:ext cx="171450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1" name="Google Shape;111;p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57200" y="5067300"/>
            <a:ext cx="52578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2" name="Google Shape;112;p4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71500" y="5238750"/>
            <a:ext cx="1905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3" name="Google Shape;113;p4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5895975" y="3181350"/>
            <a:ext cx="40005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4" name="Google Shape;114;p4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248400" y="914400"/>
            <a:ext cx="5715000" cy="5334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5" name="Google Shape;115;p4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6477000" y="1143000"/>
            <a:ext cx="219075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6" name="Google Shape;116;p4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6477000" y="1676400"/>
            <a:ext cx="219075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7" name="Google Shape;117;p4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6477000" y="2362200"/>
            <a:ext cx="219075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8" name="Google Shape;118;p4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6477000" y="3048000"/>
            <a:ext cx="190500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9" name="Google Shape;119;p4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6477000" y="3733800"/>
            <a:ext cx="190500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0" name="Google Shape;120;p4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0" y="6477000"/>
            <a:ext cx="121920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4"/>
          <p:cNvSpPr/>
          <p:nvPr/>
        </p:nvSpPr>
        <p:spPr>
          <a:xfrm>
            <a:off x="381000" y="152400"/>
            <a:ext cx="13716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 Statement and Proposed Solution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857250" y="1162050"/>
            <a:ext cx="3011984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6B21A8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762000" y="1666875"/>
            <a:ext cx="4333875" cy="466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Companies struggle to analyze </a:t>
            </a:r>
            <a:r>
              <a:rPr b="1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large volumes of textual reviews</a:t>
            </a: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efficiently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762000" y="2352675"/>
            <a:ext cx="5401211" cy="200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Traditional tools require </a:t>
            </a:r>
            <a:r>
              <a:rPr b="1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advanced technical skills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762000" y="2771775"/>
            <a:ext cx="4847034" cy="466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Insights about product sentiment, trends, and key terms are often </a:t>
            </a:r>
            <a:r>
              <a:rPr b="1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hidden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838200" y="5181600"/>
            <a:ext cx="1882021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rgbClr val="6B21A8"/>
                </a:solidFill>
                <a:latin typeface="Arial"/>
                <a:ea typeface="Arial"/>
                <a:cs typeface="Arial"/>
                <a:sym typeface="Arial"/>
              </a:rPr>
              <a:t>Target Audience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571500" y="5448300"/>
            <a:ext cx="502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Data analysts, product managers, researchers, e-commerce teams, and anyone needing actionable insights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4"/>
          <p:cNvSpPr/>
          <p:nvPr/>
        </p:nvSpPr>
        <p:spPr>
          <a:xfrm>
            <a:off x="6810375" y="1162050"/>
            <a:ext cx="2835176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15E59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15E59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4"/>
          <p:cNvSpPr/>
          <p:nvPr/>
        </p:nvSpPr>
        <p:spPr>
          <a:xfrm>
            <a:off x="6781800" y="1666875"/>
            <a:ext cx="4825157" cy="466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Web application enabling users to upload review data in </a:t>
            </a:r>
            <a:r>
              <a:rPr b="1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CSV, Excel, JSON</a:t>
            </a: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formats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4"/>
          <p:cNvSpPr/>
          <p:nvPr/>
        </p:nvSpPr>
        <p:spPr>
          <a:xfrm>
            <a:off x="6781800" y="2352675"/>
            <a:ext cx="4726335" cy="466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Automated sentiment analysis using </a:t>
            </a:r>
            <a:r>
              <a:rPr b="1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VADER</a:t>
            </a: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(fast) and </a:t>
            </a:r>
            <a:r>
              <a:rPr b="1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BERT</a:t>
            </a: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(deep understanding)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6781800" y="3038475"/>
            <a:ext cx="4648498" cy="466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Extraction of keywords and generation of </a:t>
            </a:r>
            <a:r>
              <a:rPr b="1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interactive visualizations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4"/>
          <p:cNvSpPr/>
          <p:nvPr/>
        </p:nvSpPr>
        <p:spPr>
          <a:xfrm>
            <a:off x="6781800" y="3724275"/>
            <a:ext cx="4714131" cy="466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Summarization of insights and </a:t>
            </a:r>
            <a:r>
              <a:rPr b="1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export results</a:t>
            </a: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CSV, PDF, or database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/>
          <p:cNvSpPr/>
          <p:nvPr/>
        </p:nvSpPr>
        <p:spPr>
          <a:xfrm>
            <a:off x="381000" y="6553200"/>
            <a:ext cx="348543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Insightify_Full</a:t>
            </a: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 — AI Review Analyzer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4"/>
          <p:cNvSpPr/>
          <p:nvPr/>
        </p:nvSpPr>
        <p:spPr>
          <a:xfrm>
            <a:off x="11468695" y="6553200"/>
            <a:ext cx="41076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4/16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0" name="Google Shape;14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1" name="Google Shape;14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2" name="Google Shape;142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57613" y="1019175"/>
            <a:ext cx="257175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3" name="Google Shape;143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4800" y="1524000"/>
            <a:ext cx="11582400" cy="3086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4" name="Google Shape;144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57200" y="1676400"/>
            <a:ext cx="11277600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5" name="Google Shape;145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429000" y="1819275"/>
            <a:ext cx="171450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6" name="Google Shape;146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939980" y="1819275"/>
            <a:ext cx="219075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7" name="Google Shape;147;p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57200" y="2171700"/>
            <a:ext cx="112776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8" name="Google Shape;148;p5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09600" y="2324100"/>
            <a:ext cx="952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9" name="Google Shape;149;p5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276600" y="2171700"/>
            <a:ext cx="451098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0" name="Google Shape;150;p5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7787580" y="2171700"/>
            <a:ext cx="394722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1" name="Google Shape;151;p5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457200" y="2628900"/>
            <a:ext cx="112776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2" name="Google Shape;152;p5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609600" y="27813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3" name="Google Shape;153;p5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276600" y="2628900"/>
            <a:ext cx="451098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4" name="Google Shape;154;p5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7787580" y="2628900"/>
            <a:ext cx="394722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5" name="Google Shape;155;p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57200" y="3086100"/>
            <a:ext cx="112776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6" name="Google Shape;156;p5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609600" y="3238500"/>
            <a:ext cx="1714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7" name="Google Shape;157;p5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276600" y="3086100"/>
            <a:ext cx="451098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8" name="Google Shape;158;p5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7787580" y="3086100"/>
            <a:ext cx="394722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9" name="Google Shape;159;p5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457200" y="3543300"/>
            <a:ext cx="112776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0" name="Google Shape;160;p5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609600" y="3695700"/>
            <a:ext cx="1714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1" name="Google Shape;161;p5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276600" y="3543300"/>
            <a:ext cx="451098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2" name="Google Shape;162;p5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7787580" y="3543300"/>
            <a:ext cx="394722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3" name="Google Shape;163;p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57200" y="4000500"/>
            <a:ext cx="112776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4" name="Google Shape;164;p5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609600" y="4152900"/>
            <a:ext cx="1905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5" name="Google Shape;165;p5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276600" y="4000500"/>
            <a:ext cx="451098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6" name="Google Shape;166;p5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7787580" y="4000500"/>
            <a:ext cx="394722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7" name="Google Shape;167;p5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304800" y="4838700"/>
            <a:ext cx="115824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8" name="Google Shape;168;p5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931218" y="5029200"/>
            <a:ext cx="142875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5"/>
          <p:cNvSpPr/>
          <p:nvPr/>
        </p:nvSpPr>
        <p:spPr>
          <a:xfrm>
            <a:off x="304800" y="152400"/>
            <a:ext cx="115824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Competitive Advantage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5"/>
          <p:cNvSpPr/>
          <p:nvPr/>
        </p:nvSpPr>
        <p:spPr>
          <a:xfrm>
            <a:off x="304800" y="990600"/>
            <a:ext cx="11582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 What Makes Our Solution Unique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5"/>
          <p:cNvSpPr/>
          <p:nvPr/>
        </p:nvSpPr>
        <p:spPr>
          <a:xfrm>
            <a:off x="685800" y="1676400"/>
            <a:ext cx="2819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rgbClr val="6B21A8"/>
                </a:solidFill>
                <a:latin typeface="Arial"/>
                <a:ea typeface="Arial"/>
                <a:cs typeface="Arial"/>
                <a:sym typeface="Arial"/>
              </a:rPr>
              <a:t>Feature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3676650" y="1676400"/>
            <a:ext cx="451098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rgbClr val="6B21A8"/>
                </a:solidFill>
                <a:latin typeface="Arial"/>
                <a:ea typeface="Arial"/>
                <a:cs typeface="Arial"/>
                <a:sym typeface="Arial"/>
              </a:rPr>
              <a:t>Insightify_Full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8235255" y="1676400"/>
            <a:ext cx="394722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rgbClr val="6B21A8"/>
                </a:solidFill>
                <a:latin typeface="Arial"/>
                <a:ea typeface="Arial"/>
                <a:cs typeface="Arial"/>
                <a:sym typeface="Arial"/>
              </a:rPr>
              <a:t>Competitors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819150" y="2286000"/>
            <a:ext cx="2514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Ease of Use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3429000" y="2171700"/>
            <a:ext cx="5413177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Intuitive upload and analysis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5"/>
          <p:cNvSpPr/>
          <p:nvPr/>
        </p:nvSpPr>
        <p:spPr>
          <a:xfrm>
            <a:off x="7939980" y="2171700"/>
            <a:ext cx="4736663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Often requires coding skills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5"/>
          <p:cNvSpPr/>
          <p:nvPr/>
        </p:nvSpPr>
        <p:spPr>
          <a:xfrm>
            <a:off x="876300" y="2743200"/>
            <a:ext cx="301752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Dual AI Sentiment Analysis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5"/>
          <p:cNvSpPr/>
          <p:nvPr/>
        </p:nvSpPr>
        <p:spPr>
          <a:xfrm>
            <a:off x="3429000" y="2628900"/>
            <a:ext cx="5413177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VADER (fast) + local BERT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5"/>
          <p:cNvSpPr/>
          <p:nvPr/>
        </p:nvSpPr>
        <p:spPr>
          <a:xfrm>
            <a:off x="7939980" y="2628900"/>
            <a:ext cx="39472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Single-method tools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5"/>
          <p:cNvSpPr/>
          <p:nvPr/>
        </p:nvSpPr>
        <p:spPr>
          <a:xfrm>
            <a:off x="895350" y="3200400"/>
            <a:ext cx="301752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Visual Insights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5"/>
          <p:cNvSpPr/>
          <p:nvPr/>
        </p:nvSpPr>
        <p:spPr>
          <a:xfrm>
            <a:off x="3429000" y="3086100"/>
            <a:ext cx="5413177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Interactive plots &amp; word clouds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5"/>
          <p:cNvSpPr/>
          <p:nvPr/>
        </p:nvSpPr>
        <p:spPr>
          <a:xfrm>
            <a:off x="7939980" y="3086100"/>
            <a:ext cx="39472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Limited visualization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5"/>
          <p:cNvSpPr/>
          <p:nvPr/>
        </p:nvSpPr>
        <p:spPr>
          <a:xfrm>
            <a:off x="895350" y="3657600"/>
            <a:ext cx="301752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Data Export Options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5"/>
          <p:cNvSpPr/>
          <p:nvPr/>
        </p:nvSpPr>
        <p:spPr>
          <a:xfrm>
            <a:off x="3429000" y="3543300"/>
            <a:ext cx="45109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CSV, PDF, database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5"/>
          <p:cNvSpPr/>
          <p:nvPr/>
        </p:nvSpPr>
        <p:spPr>
          <a:xfrm>
            <a:off x="7939980" y="3543300"/>
            <a:ext cx="39472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Usually manual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5"/>
          <p:cNvSpPr/>
          <p:nvPr/>
        </p:nvSpPr>
        <p:spPr>
          <a:xfrm>
            <a:off x="914400" y="4114800"/>
            <a:ext cx="2514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Scalability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5"/>
          <p:cNvSpPr/>
          <p:nvPr/>
        </p:nvSpPr>
        <p:spPr>
          <a:xfrm>
            <a:off x="3429000" y="4000500"/>
            <a:ext cx="5413177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Handles medium-sized datasets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5"/>
          <p:cNvSpPr/>
          <p:nvPr/>
        </p:nvSpPr>
        <p:spPr>
          <a:xfrm>
            <a:off x="7939980" y="4000500"/>
            <a:ext cx="4736663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Many cannot scale well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5"/>
          <p:cNvSpPr/>
          <p:nvPr/>
        </p:nvSpPr>
        <p:spPr>
          <a:xfrm>
            <a:off x="-670560" y="4991100"/>
            <a:ext cx="1353312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Our solution simplifies complex review analysis while providing flexibility, speed, and actionable insights.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5"/>
          <p:cNvSpPr/>
          <p:nvPr/>
        </p:nvSpPr>
        <p:spPr>
          <a:xfrm>
            <a:off x="304800" y="6591300"/>
            <a:ext cx="2876074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6B728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Insightify_Full — AI Review Analyzer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5"/>
          <p:cNvSpPr/>
          <p:nvPr/>
        </p:nvSpPr>
        <p:spPr>
          <a:xfrm>
            <a:off x="11587609" y="6591300"/>
            <a:ext cx="359509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6B728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5/16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7" name="Google Shape;19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98" name="Google Shape;19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1000" y="838200"/>
            <a:ext cx="914400" cy="38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99" name="Google Shape;199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67000" y="2133600"/>
            <a:ext cx="3048000" cy="28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0" name="Google Shape;200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77000" y="2133600"/>
            <a:ext cx="3048000" cy="28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1" name="Google Shape;201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3400" y="1181100"/>
            <a:ext cx="3505200" cy="3514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2" name="Google Shape;202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952625" y="1409700"/>
            <a:ext cx="666750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3" name="Google Shape;203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071688" y="1552575"/>
            <a:ext cx="42862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4" name="Google Shape;204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62000" y="28479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5" name="Google Shape;205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62000" y="32670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6" name="Google Shape;206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62000" y="36861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7" name="Google Shape;207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62000" y="41052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8" name="Google Shape;208;p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43400" y="1181100"/>
            <a:ext cx="3505200" cy="3286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9" name="Google Shape;209;p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762625" y="1409700"/>
            <a:ext cx="666750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0" name="Google Shape;210;p6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5924550" y="1552575"/>
            <a:ext cx="3429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1" name="Google Shape;211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72000" y="28479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2" name="Google Shape;212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72000" y="31527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3" name="Google Shape;213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72000" y="34575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4" name="Google Shape;214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72000" y="38766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5" name="Google Shape;215;p6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8153400" y="1181100"/>
            <a:ext cx="3505200" cy="3057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6" name="Google Shape;216;p6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9572625" y="1409700"/>
            <a:ext cx="666750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7" name="Google Shape;217;p6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9753600" y="1552575"/>
            <a:ext cx="3048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8" name="Google Shape;218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382000" y="28479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9" name="Google Shape;219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382000" y="31527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20" name="Google Shape;220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382000" y="34575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21" name="Google Shape;221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382000" y="3762375"/>
            <a:ext cx="114300" cy="11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22" name="Google Shape;222;p6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2918073" y="6257925"/>
            <a:ext cx="123825" cy="190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23" name="Google Shape;223;p6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9149953" y="6257925"/>
            <a:ext cx="123825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6"/>
          <p:cNvSpPr/>
          <p:nvPr/>
        </p:nvSpPr>
        <p:spPr>
          <a:xfrm>
            <a:off x="381000" y="381000"/>
            <a:ext cx="11430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8A4FFF"/>
              </a:buClr>
              <a:buSzPts val="2700"/>
              <a:buFont typeface="Montserrat"/>
              <a:buNone/>
            </a:pPr>
            <a:r>
              <a:rPr b="1" i="0" lang="en-US" sz="2700" u="none" cap="none" strike="noStrike">
                <a:solidFill>
                  <a:srgbClr val="8A4FFF"/>
                </a:solidFill>
                <a:latin typeface="Montserrat"/>
                <a:ea typeface="Montserrat"/>
                <a:cs typeface="Montserrat"/>
                <a:sym typeface="Montserrat"/>
              </a:rPr>
              <a:t>Methodology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6"/>
          <p:cNvSpPr/>
          <p:nvPr/>
        </p:nvSpPr>
        <p:spPr>
          <a:xfrm>
            <a:off x="1085404" y="2219325"/>
            <a:ext cx="2881253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6B21A8"/>
              </a:buClr>
              <a:buSzPts val="1800"/>
              <a:buFont typeface="Open Sans"/>
              <a:buNone/>
            </a:pPr>
            <a:r>
              <a:rPr b="1" i="0" lang="en-US" sz="1800" u="none" cap="none" strike="noStrike">
                <a:solidFill>
                  <a:srgbClr val="6B21A8"/>
                </a:solidFill>
                <a:latin typeface="Open Sans"/>
                <a:ea typeface="Open Sans"/>
                <a:cs typeface="Open Sans"/>
                <a:sym typeface="Open Sans"/>
              </a:rPr>
              <a:t>User-Centered Design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6"/>
          <p:cNvSpPr/>
          <p:nvPr/>
        </p:nvSpPr>
        <p:spPr>
          <a:xfrm>
            <a:off x="971550" y="2790825"/>
            <a:ext cx="3303627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Assessed user needs for review analysis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6"/>
          <p:cNvSpPr/>
          <p:nvPr/>
        </p:nvSpPr>
        <p:spPr>
          <a:xfrm>
            <a:off x="971550" y="3095625"/>
            <a:ext cx="28384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Designed simple interface for data uploading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6"/>
          <p:cNvSpPr/>
          <p:nvPr/>
        </p:nvSpPr>
        <p:spPr>
          <a:xfrm>
            <a:off x="971550" y="3629025"/>
            <a:ext cx="2795171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Created intuitive analysis workflow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6"/>
          <p:cNvSpPr/>
          <p:nvPr/>
        </p:nvSpPr>
        <p:spPr>
          <a:xfrm>
            <a:off x="971550" y="3933825"/>
            <a:ext cx="28384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Ensured accessibility for non-technical users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6"/>
          <p:cNvSpPr/>
          <p:nvPr/>
        </p:nvSpPr>
        <p:spPr>
          <a:xfrm>
            <a:off x="4940052" y="2219325"/>
            <a:ext cx="2774097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15E59"/>
              </a:buClr>
              <a:buSzPts val="1800"/>
              <a:buFont typeface="Open Sans"/>
              <a:buNone/>
            </a:pPr>
            <a:r>
              <a:rPr b="1" i="0" lang="en-US" sz="1800" u="none" cap="none" strike="noStrike">
                <a:solidFill>
                  <a:srgbClr val="115E59"/>
                </a:solidFill>
                <a:latin typeface="Open Sans"/>
                <a:ea typeface="Open Sans"/>
                <a:cs typeface="Open Sans"/>
                <a:sym typeface="Open Sans"/>
              </a:rPr>
              <a:t>Agile Implementation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6"/>
          <p:cNvSpPr/>
          <p:nvPr/>
        </p:nvSpPr>
        <p:spPr>
          <a:xfrm>
            <a:off x="4781550" y="2790825"/>
            <a:ext cx="3273088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Iterative development cycles with testing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6"/>
          <p:cNvSpPr/>
          <p:nvPr/>
        </p:nvSpPr>
        <p:spPr>
          <a:xfrm>
            <a:off x="4781550" y="3095625"/>
            <a:ext cx="255139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Incremental delivery of features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6"/>
          <p:cNvSpPr/>
          <p:nvPr/>
        </p:nvSpPr>
        <p:spPr>
          <a:xfrm>
            <a:off x="4781550" y="3400425"/>
            <a:ext cx="2623185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Continuous feedback integration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6"/>
          <p:cNvSpPr/>
          <p:nvPr/>
        </p:nvSpPr>
        <p:spPr>
          <a:xfrm>
            <a:off x="4781550" y="3705225"/>
            <a:ext cx="28384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Flexible adaptation to changing requirements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6"/>
          <p:cNvSpPr/>
          <p:nvPr/>
        </p:nvSpPr>
        <p:spPr>
          <a:xfrm>
            <a:off x="9010204" y="2219325"/>
            <a:ext cx="2149733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Data Processing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6"/>
          <p:cNvSpPr/>
          <p:nvPr/>
        </p:nvSpPr>
        <p:spPr>
          <a:xfrm>
            <a:off x="8591550" y="2790825"/>
            <a:ext cx="2825889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Automatic review column detection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6"/>
          <p:cNvSpPr/>
          <p:nvPr/>
        </p:nvSpPr>
        <p:spPr>
          <a:xfrm>
            <a:off x="8591550" y="3095625"/>
            <a:ext cx="267390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Data cleaning and preprocessing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8591550" y="3400425"/>
            <a:ext cx="289732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Interactive visualizations generation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6"/>
          <p:cNvSpPr/>
          <p:nvPr/>
        </p:nvSpPr>
        <p:spPr>
          <a:xfrm>
            <a:off x="8591550" y="3705225"/>
            <a:ext cx="2222778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Efficient keyword extraction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6"/>
          <p:cNvSpPr/>
          <p:nvPr/>
        </p:nvSpPr>
        <p:spPr>
          <a:xfrm>
            <a:off x="-762000" y="6248400"/>
            <a:ext cx="13716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1200"/>
              <a:buFont typeface="Open Sans"/>
              <a:buNone/>
            </a:pPr>
            <a:r>
              <a:rPr b="0" i="1" lang="en-US" sz="1200" u="none" cap="none" strike="noStrike">
                <a:solidFill>
                  <a:srgbClr val="4B5563"/>
                </a:solidFill>
                <a:latin typeface="Open Sans"/>
                <a:ea typeface="Open Sans"/>
                <a:cs typeface="Open Sans"/>
                <a:sym typeface="Open Sans"/>
              </a:rPr>
              <a:t> Our development approach combines user needs, agile practices, and data automation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46" name="Google Shape;24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47" name="Google Shape;24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48" name="Google Shape;248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4800" y="990600"/>
            <a:ext cx="3708350" cy="2628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49" name="Google Shape;249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5300" y="11811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50" name="Google Shape;250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09600" y="1257300"/>
            <a:ext cx="22860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51" name="Google Shape;251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5300" y="18478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52" name="Google Shape;252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5300" y="21907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53" name="Google Shape;253;p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241750" y="990600"/>
            <a:ext cx="3708350" cy="2628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54" name="Google Shape;254;p7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432250" y="11811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55" name="Google Shape;255;p7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546550" y="1257300"/>
            <a:ext cx="22860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56" name="Google Shape;256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32250" y="18478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57" name="Google Shape;257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32250" y="21907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58" name="Google Shape;258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32250" y="25336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59" name="Google Shape;259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32250" y="28765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0" name="Google Shape;260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32250" y="32194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1" name="Google Shape;261;p7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8178701" y="990600"/>
            <a:ext cx="3708499" cy="2628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2" name="Google Shape;262;p7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8369201" y="11811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3" name="Google Shape;263;p7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8497788" y="1257300"/>
            <a:ext cx="20002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4" name="Google Shape;264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69201" y="18478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5" name="Google Shape;265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69201" y="21907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6" name="Google Shape;266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69201" y="25336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7" name="Google Shape;267;p7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304800" y="3848100"/>
            <a:ext cx="3708350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8" name="Google Shape;268;p7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495300" y="40386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9" name="Google Shape;269;p7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595313" y="4114800"/>
            <a:ext cx="2571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0" name="Google Shape;270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5300" y="47053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1" name="Google Shape;271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5300" y="50482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2" name="Google Shape;272;p7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4241750" y="3848100"/>
            <a:ext cx="3708350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3" name="Google Shape;273;p7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4432250" y="40386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4" name="Google Shape;274;p7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4560838" y="4114800"/>
            <a:ext cx="20002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5" name="Google Shape;275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32250" y="47053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6" name="Google Shape;276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32250" y="50482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7" name="Google Shape;277;p7"/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8178701" y="3848100"/>
            <a:ext cx="3708499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8" name="Google Shape;278;p7"/>
          <p:cNvPicPr preferRelativeResize="0"/>
          <p:nvPr/>
        </p:nvPicPr>
        <p:blipFill rotWithShape="1">
          <a:blip r:embed="rId22">
            <a:alphaModFix/>
          </a:blip>
          <a:srcRect b="0" l="0" r="0" t="0"/>
          <a:stretch/>
        </p:blipFill>
        <p:spPr>
          <a:xfrm>
            <a:off x="8369201" y="40386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9" name="Google Shape;279;p7"/>
          <p:cNvPicPr preferRelativeResize="0"/>
          <p:nvPr/>
        </p:nvPicPr>
        <p:blipFill rotWithShape="1">
          <a:blip r:embed="rId23">
            <a:alphaModFix/>
          </a:blip>
          <a:srcRect b="0" l="0" r="0" t="0"/>
          <a:stretch/>
        </p:blipFill>
        <p:spPr>
          <a:xfrm>
            <a:off x="8454926" y="4114800"/>
            <a:ext cx="28575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80" name="Google Shape;280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69201" y="47053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81" name="Google Shape;281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69201" y="50482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82" name="Google Shape;282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69201" y="53911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83" name="Google Shape;283;p7"/>
          <p:cNvPicPr preferRelativeResize="0"/>
          <p:nvPr/>
        </p:nvPicPr>
        <p:blipFill rotWithShape="1">
          <a:blip r:embed="rId24">
            <a:alphaModFix/>
          </a:blip>
          <a:srcRect b="0" l="0" r="0" t="0"/>
          <a:stretch/>
        </p:blipFill>
        <p:spPr>
          <a:xfrm>
            <a:off x="0" y="6477000"/>
            <a:ext cx="121920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7"/>
          <p:cNvSpPr/>
          <p:nvPr/>
        </p:nvSpPr>
        <p:spPr>
          <a:xfrm>
            <a:off x="381000" y="152400"/>
            <a:ext cx="11430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Technologies Used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7"/>
          <p:cNvSpPr/>
          <p:nvPr/>
        </p:nvSpPr>
        <p:spPr>
          <a:xfrm>
            <a:off x="1104900" y="1257300"/>
            <a:ext cx="1309628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Backend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7"/>
          <p:cNvSpPr/>
          <p:nvPr/>
        </p:nvSpPr>
        <p:spPr>
          <a:xfrm>
            <a:off x="723900" y="1790700"/>
            <a:ext cx="1199614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Flask (core)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7"/>
          <p:cNvSpPr/>
          <p:nvPr/>
        </p:nvSpPr>
        <p:spPr>
          <a:xfrm>
            <a:off x="723900" y="2133600"/>
            <a:ext cx="2361902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FastAPI (AI integration)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7"/>
          <p:cNvSpPr/>
          <p:nvPr/>
        </p:nvSpPr>
        <p:spPr>
          <a:xfrm>
            <a:off x="5041850" y="1257300"/>
            <a:ext cx="1350169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AI &amp; NLP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7"/>
          <p:cNvSpPr/>
          <p:nvPr/>
        </p:nvSpPr>
        <p:spPr>
          <a:xfrm>
            <a:off x="4660850" y="1790700"/>
            <a:ext cx="69973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VADER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7"/>
          <p:cNvSpPr/>
          <p:nvPr/>
        </p:nvSpPr>
        <p:spPr>
          <a:xfrm>
            <a:off x="4660850" y="2133600"/>
            <a:ext cx="2092583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Transformers (BERT)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7"/>
          <p:cNvSpPr/>
          <p:nvPr/>
        </p:nvSpPr>
        <p:spPr>
          <a:xfrm>
            <a:off x="4660850" y="2476500"/>
            <a:ext cx="500955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NLTK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7"/>
          <p:cNvSpPr/>
          <p:nvPr/>
        </p:nvSpPr>
        <p:spPr>
          <a:xfrm>
            <a:off x="4660850" y="2819400"/>
            <a:ext cx="1129963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scikit-learn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7"/>
          <p:cNvSpPr/>
          <p:nvPr/>
        </p:nvSpPr>
        <p:spPr>
          <a:xfrm>
            <a:off x="4660850" y="3162300"/>
            <a:ext cx="540246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Torch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7"/>
          <p:cNvSpPr/>
          <p:nvPr/>
        </p:nvSpPr>
        <p:spPr>
          <a:xfrm>
            <a:off x="8978801" y="1257300"/>
            <a:ext cx="2210633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Data Handling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7"/>
          <p:cNvSpPr/>
          <p:nvPr/>
        </p:nvSpPr>
        <p:spPr>
          <a:xfrm>
            <a:off x="8597801" y="1790700"/>
            <a:ext cx="750987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pandas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7"/>
          <p:cNvSpPr/>
          <p:nvPr/>
        </p:nvSpPr>
        <p:spPr>
          <a:xfrm>
            <a:off x="8597801" y="2133600"/>
            <a:ext cx="713661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numpy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7"/>
          <p:cNvSpPr/>
          <p:nvPr/>
        </p:nvSpPr>
        <p:spPr>
          <a:xfrm>
            <a:off x="8597801" y="2476500"/>
            <a:ext cx="944761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openpyxl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7"/>
          <p:cNvSpPr/>
          <p:nvPr/>
        </p:nvSpPr>
        <p:spPr>
          <a:xfrm>
            <a:off x="1104900" y="4114800"/>
            <a:ext cx="1987034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Visualization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7"/>
          <p:cNvSpPr/>
          <p:nvPr/>
        </p:nvSpPr>
        <p:spPr>
          <a:xfrm>
            <a:off x="723900" y="4648200"/>
            <a:ext cx="566857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Plotly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7"/>
          <p:cNvSpPr/>
          <p:nvPr/>
        </p:nvSpPr>
        <p:spPr>
          <a:xfrm>
            <a:off x="723900" y="4991100"/>
            <a:ext cx="106299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wordcloud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7"/>
          <p:cNvSpPr/>
          <p:nvPr/>
        </p:nvSpPr>
        <p:spPr>
          <a:xfrm>
            <a:off x="5041850" y="4114800"/>
            <a:ext cx="1460004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Database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7"/>
          <p:cNvSpPr/>
          <p:nvPr/>
        </p:nvSpPr>
        <p:spPr>
          <a:xfrm>
            <a:off x="4660850" y="4648200"/>
            <a:ext cx="1302127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SQLAlchemy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7"/>
          <p:cNvSpPr/>
          <p:nvPr/>
        </p:nvSpPr>
        <p:spPr>
          <a:xfrm>
            <a:off x="4660850" y="4991100"/>
            <a:ext cx="99066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psycopg2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7"/>
          <p:cNvSpPr/>
          <p:nvPr/>
        </p:nvSpPr>
        <p:spPr>
          <a:xfrm>
            <a:off x="8978801" y="4114800"/>
            <a:ext cx="1044238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Others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7"/>
          <p:cNvSpPr/>
          <p:nvPr/>
        </p:nvSpPr>
        <p:spPr>
          <a:xfrm>
            <a:off x="8597801" y="4648200"/>
            <a:ext cx="889397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requests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7"/>
          <p:cNvSpPr/>
          <p:nvPr/>
        </p:nvSpPr>
        <p:spPr>
          <a:xfrm>
            <a:off x="8597801" y="4991100"/>
            <a:ext cx="1509832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python-dotenv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7"/>
          <p:cNvSpPr/>
          <p:nvPr/>
        </p:nvSpPr>
        <p:spPr>
          <a:xfrm>
            <a:off x="8597801" y="5334000"/>
            <a:ext cx="899041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gunicorn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7"/>
          <p:cNvSpPr/>
          <p:nvPr/>
        </p:nvSpPr>
        <p:spPr>
          <a:xfrm>
            <a:off x="381000" y="6553200"/>
            <a:ext cx="3822978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Women in Tech Program - Paper Airplanes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7"/>
          <p:cNvSpPr/>
          <p:nvPr/>
        </p:nvSpPr>
        <p:spPr>
          <a:xfrm>
            <a:off x="10858946" y="6553200"/>
            <a:ext cx="1142464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Page 7 of 16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g57df3d5844a6224d_0" title="Screenshot 2025-11-26 182045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0396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g57df3d5844a6224d_5" title="Screenshot 2025-11-26 182455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039601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2025-11-25T08:54:24Z</dcterms:created>
  <dc:creator>PptxGenJS</dc:creator>
</cp:coreProperties>
</file>